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4746" r:id="rId2"/>
    <p:sldId id="4839" r:id="rId3"/>
    <p:sldId id="5202" r:id="rId4"/>
    <p:sldId id="5311" r:id="rId5"/>
    <p:sldId id="4949" r:id="rId6"/>
    <p:sldId id="5415" r:id="rId7"/>
    <p:sldId id="5416" r:id="rId8"/>
    <p:sldId id="5420" r:id="rId9"/>
    <p:sldId id="5418" r:id="rId10"/>
    <p:sldId id="5442" r:id="rId11"/>
    <p:sldId id="5421" r:id="rId12"/>
    <p:sldId id="5438" r:id="rId13"/>
    <p:sldId id="5425" r:id="rId14"/>
    <p:sldId id="5426" r:id="rId15"/>
    <p:sldId id="5440" r:id="rId16"/>
    <p:sldId id="5439" r:id="rId17"/>
    <p:sldId id="5441" r:id="rId18"/>
    <p:sldId id="5424" r:id="rId19"/>
    <p:sldId id="5310" r:id="rId20"/>
    <p:sldId id="5356" r:id="rId21"/>
    <p:sldId id="5429" r:id="rId22"/>
    <p:sldId id="5403" r:id="rId23"/>
    <p:sldId id="5230" r:id="rId24"/>
    <p:sldId id="5412" r:id="rId25"/>
    <p:sldId id="5410" r:id="rId26"/>
    <p:sldId id="5411" r:id="rId27"/>
    <p:sldId id="5305" r:id="rId28"/>
    <p:sldId id="5285" r:id="rId29"/>
    <p:sldId id="5336" r:id="rId30"/>
    <p:sldId id="5408" r:id="rId31"/>
    <p:sldId id="5309" r:id="rId32"/>
    <p:sldId id="5291" r:id="rId33"/>
    <p:sldId id="4987" r:id="rId34"/>
    <p:sldId id="5152" r:id="rId35"/>
    <p:sldId id="5174" r:id="rId36"/>
    <p:sldId id="4977" r:id="rId37"/>
    <p:sldId id="4766" r:id="rId38"/>
    <p:sldId id="4989" r:id="rId39"/>
    <p:sldId id="5165" r:id="rId40"/>
    <p:sldId id="5170" r:id="rId41"/>
    <p:sldId id="5132" r:id="rId42"/>
    <p:sldId id="4903" r:id="rId43"/>
    <p:sldId id="5301" r:id="rId44"/>
    <p:sldId id="5302" r:id="rId45"/>
    <p:sldId id="5296" r:id="rId46"/>
    <p:sldId id="4962" r:id="rId47"/>
    <p:sldId id="4963" r:id="rId48"/>
  </p:sldIdLst>
  <p:sldSz cx="9144000" cy="6858000" type="screen4x3"/>
  <p:notesSz cx="7099300" cy="10234613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2">
          <p15:clr>
            <a:srgbClr val="A4A3A4"/>
          </p15:clr>
        </p15:guide>
        <p15:guide id="2" pos="298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C4E2"/>
    <a:srgbClr val="0A92D8"/>
    <a:srgbClr val="035295"/>
    <a:srgbClr val="E6E6E6"/>
    <a:srgbClr val="22D1D3"/>
    <a:srgbClr val="3399FF"/>
    <a:srgbClr val="4E81D3"/>
    <a:srgbClr val="53A3D3"/>
    <a:srgbClr val="61F017"/>
    <a:srgbClr val="4085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06" autoAdjust="0"/>
    <p:restoredTop sz="86469"/>
  </p:normalViewPr>
  <p:slideViewPr>
    <p:cSldViewPr>
      <p:cViewPr varScale="1">
        <p:scale>
          <a:sx n="62" d="100"/>
          <a:sy n="62" d="100"/>
        </p:scale>
        <p:origin x="1560" y="66"/>
      </p:cViewPr>
      <p:guideLst>
        <p:guide orient="horz" pos="2132"/>
        <p:guide pos="2983"/>
      </p:guideLst>
    </p:cSldViewPr>
  </p:slideViewPr>
  <p:outlineViewPr>
    <p:cViewPr>
      <p:scale>
        <a:sx n="33" d="100"/>
        <a:sy n="33" d="100"/>
      </p:scale>
      <p:origin x="0" y="-511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087438" y="844550"/>
            <a:ext cx="4732337" cy="3686175"/>
          </a:xfrm>
          <a:prstGeom prst="rect">
            <a:avLst/>
          </a:prstGeom>
          <a:noFill/>
          <a:ln w="9525">
            <a:noFill/>
            <a:miter lim="800000"/>
          </a:ln>
        </p:spPr>
      </p:sp>
      <p:sp>
        <p:nvSpPr>
          <p:cNvPr id="3075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57213" y="4910138"/>
            <a:ext cx="5983287" cy="44243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095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dt" idx="1"/>
          </p:nvPr>
        </p:nvSpPr>
        <p:spPr bwMode="auto">
          <a:xfrm>
            <a:off x="4019550" y="0"/>
            <a:ext cx="3079750" cy="5095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9C5419D-8907-40ED-B277-EF0ADFB4BA96}" type="datetimeFigureOut">
              <a:rPr lang="zh-CN" altLang="en-US"/>
              <a:pPr>
                <a:defRPr/>
              </a:pPr>
              <a:t>2020-06-05</a:t>
            </a:fld>
            <a:endParaRPr lang="en-US" altLang="zh-CN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8163" cy="5111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9550" y="9723438"/>
            <a:ext cx="3079750" cy="5111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>
              <a:defRPr/>
            </a:pPr>
            <a:fld id="{3825EA5E-C01A-48D1-9003-4BA8B6F4D05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88808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6950" y="844550"/>
            <a:ext cx="4913313" cy="36861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25EA5E-C01A-48D1-9003-4BA8B6F4D05A}" type="slidenum">
              <a:rPr lang="zh-CN" altLang="en-US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7938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6950" y="844550"/>
            <a:ext cx="4913313" cy="36861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25EA5E-C01A-48D1-9003-4BA8B6F4D05A}" type="slidenum">
              <a:rPr lang="zh-CN" altLang="en-US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5858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6950" y="844550"/>
            <a:ext cx="4913313" cy="36861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25EA5E-C01A-48D1-9003-4BA8B6F4D05A}" type="slidenum">
              <a:rPr lang="zh-CN" altLang="en-US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3935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6950" y="844550"/>
            <a:ext cx="4913313" cy="36861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25EA5E-C01A-48D1-9003-4BA8B6F4D05A}" type="slidenum">
              <a:rPr lang="zh-CN" altLang="en-US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1000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6950" y="844550"/>
            <a:ext cx="4913313" cy="36861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25EA5E-C01A-48D1-9003-4BA8B6F4D05A}" type="slidenum">
              <a:rPr lang="zh-CN" altLang="en-US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9992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6950" y="844550"/>
            <a:ext cx="4913313" cy="36861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25EA5E-C01A-48D1-9003-4BA8B6F4D05A}" type="slidenum">
              <a:rPr lang="zh-CN" altLang="en-US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3507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6950" y="844550"/>
            <a:ext cx="4913313" cy="36861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25EA5E-C01A-48D1-9003-4BA8B6F4D05A}" type="slidenum">
              <a:rPr lang="zh-CN" altLang="en-US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40031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6950" y="844550"/>
            <a:ext cx="4913313" cy="36861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25EA5E-C01A-48D1-9003-4BA8B6F4D05A}" type="slidenum">
              <a:rPr lang="zh-CN" altLang="en-US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5156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6950" y="844550"/>
            <a:ext cx="4913313" cy="3686175"/>
          </a:xfrm>
          <a:ln>
            <a:miter/>
          </a:ln>
        </p:spPr>
      </p:sp>
      <p:sp>
        <p:nvSpPr>
          <p:cNvPr id="109570" name="备注占位符 2"/>
          <p:cNvSpPr>
            <a:spLocks noGrp="1"/>
          </p:cNvSpPr>
          <p:nvPr>
            <p:ph type="body"/>
          </p:nvPr>
        </p:nvSpPr>
        <p:spPr/>
        <p:txBody>
          <a:bodyPr wrap="square" lIns="99057" tIns="49528" rIns="99057" bIns="49528" anchor="t"/>
          <a:lstStyle/>
          <a:p>
            <a:pPr lvl="0"/>
            <a:endParaRPr lang="zh-CN" altLang="en-US" dirty="0"/>
          </a:p>
        </p:txBody>
      </p:sp>
      <p:sp>
        <p:nvSpPr>
          <p:cNvPr id="10957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2725" y="9720263"/>
            <a:ext cx="3078163" cy="512762"/>
          </a:xfrm>
          <a:prstGeom prst="rect">
            <a:avLst/>
          </a:prstGeom>
          <a:noFill/>
          <a:ln w="9525">
            <a:noFill/>
          </a:ln>
        </p:spPr>
        <p:txBody>
          <a:bodyPr wrap="square" lIns="99057" tIns="49528" rIns="99057" bIns="49528" anchor="b"/>
          <a:lstStyle/>
          <a:p>
            <a:pPr lvl="0" indent="0" algn="r"/>
            <a:fld id="{9A0DB2DC-4C9A-4742-B13C-FB6460FD3503}" type="slidenum">
              <a:rPr lang="en-US" altLang="en-US" sz="1300" dirty="0">
                <a:latin typeface="Calibri" panose="020F0502020204030204" pitchFamily="34" charset="0"/>
              </a:rPr>
              <a:pPr lvl="0" indent="0" algn="r"/>
              <a:t>41</a:t>
            </a:fld>
            <a:endParaRPr lang="en-US" altLang="en-US" sz="13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0"/>
          <p:cNvSpPr>
            <a:spLocks noChangeArrowheads="1"/>
          </p:cNvSpPr>
          <p:nvPr/>
        </p:nvSpPr>
        <p:spPr bwMode="auto">
          <a:xfrm>
            <a:off x="0" y="6350"/>
            <a:ext cx="9139238" cy="68580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  <a:effec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en-US" altLang="zh-CN">
              <a:solidFill>
                <a:srgbClr val="FFFFFF"/>
              </a:solidFill>
              <a:latin typeface="Perpetua" panose="02020502060401020303" pitchFamily="18" charset="0"/>
            </a:endParaRPr>
          </a:p>
        </p:txBody>
      </p:sp>
      <p:pic>
        <p:nvPicPr>
          <p:cNvPr id="6" name="Picture 4" descr="C:\Users\ldh\Desktop\公司名称标志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88" y="30163"/>
            <a:ext cx="4714875" cy="969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85800" y="1843088"/>
            <a:ext cx="7772400" cy="1470025"/>
          </a:xfrm>
        </p:spPr>
        <p:txBody>
          <a:bodyPr anchorCtr="1"/>
          <a:lstStyle>
            <a:lvl1pPr>
              <a:defRPr/>
            </a:lvl1pPr>
          </a:lstStyle>
          <a:p>
            <a:pPr lvl="0"/>
            <a:r>
              <a:rPr lang="zh-CN" altLang="zh-CN" noProof="0"/>
              <a:t>单击此处编辑母版标题样式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743325"/>
            <a:ext cx="6400800" cy="1055688"/>
          </a:xfrm>
          <a:noFill/>
        </p:spPr>
        <p:txBody>
          <a:bodyPr anchor="ctr" anchorCtr="1"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zh-CN" altLang="zh-CN" noProof="0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5300" y="0"/>
            <a:ext cx="2057400" cy="61658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73100" y="0"/>
            <a:ext cx="6019800" cy="61658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73100" y="1270000"/>
            <a:ext cx="3817938" cy="48958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270000"/>
            <a:ext cx="3817937" cy="48958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/>
          <p:nvPr/>
        </p:nvGrpSpPr>
        <p:grpSpPr bwMode="auto">
          <a:xfrm>
            <a:off x="0" y="0"/>
            <a:ext cx="9144000" cy="6858000"/>
            <a:chOff x="0" y="0"/>
            <a:chExt cx="14400" cy="10800"/>
          </a:xfrm>
        </p:grpSpPr>
        <p:sp>
          <p:nvSpPr>
            <p:cNvPr id="2" name="矩形 10"/>
            <p:cNvSpPr>
              <a:spLocks noChangeArrowheads="1"/>
            </p:cNvSpPr>
            <p:nvPr userDrawn="1"/>
          </p:nvSpPr>
          <p:spPr bwMode="auto">
            <a:xfrm>
              <a:off x="0" y="0"/>
              <a:ext cx="14400" cy="10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en-US" altLang="zh-CN">
                <a:solidFill>
                  <a:srgbClr val="FFFFFF"/>
                </a:solidFill>
                <a:latin typeface="Perpetua" panose="02020502060401020303" pitchFamily="18" charset="0"/>
              </a:endParaRPr>
            </a:p>
          </p:txBody>
        </p:sp>
        <p:pic>
          <p:nvPicPr>
            <p:cNvPr id="1031" name="Picture 4" descr="C:\Users\ldh\Desktop\公司名称标志.jpg"/>
            <p:cNvPicPr>
              <a:picLocks noChangeAspect="1" noChangeArrowheads="1"/>
            </p:cNvPicPr>
            <p:nvPr userDrawn="1"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53" y="68"/>
              <a:ext cx="7425" cy="1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27" name="标题占位符 21"/>
          <p:cNvSpPr>
            <a:spLocks noGrp="1" noChangeArrowheads="1"/>
          </p:cNvSpPr>
          <p:nvPr>
            <p:ph type="title"/>
          </p:nvPr>
        </p:nvSpPr>
        <p:spPr bwMode="auto">
          <a:xfrm>
            <a:off x="4716463" y="0"/>
            <a:ext cx="4186237" cy="1130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170" tIns="46990" rIns="90170" bIns="9017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28" name="文本占位符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3100" y="1270000"/>
            <a:ext cx="7788275" cy="48958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vert="horz" wrap="square" lIns="90170" tIns="46990" rIns="90170" bIns="4699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rgbClr val="035295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35295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35295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35295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35295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35295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35295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35295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35295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273050" indent="-273050" algn="l" rtl="0" eaLnBrk="0" fontAlgn="base" hangingPunct="0">
        <a:lnSpc>
          <a:spcPct val="110000"/>
        </a:lnSpc>
        <a:spcBef>
          <a:spcPts val="575"/>
        </a:spcBef>
        <a:spcAft>
          <a:spcPct val="0"/>
        </a:spcAft>
        <a:buClr>
          <a:schemeClr val="accent1"/>
        </a:buClr>
        <a:buSzPct val="100000"/>
        <a:buFont typeface="Wingdings" panose="05000000000000000000" pitchFamily="2" charset="2"/>
        <a:buChar char="v"/>
        <a:defRPr sz="3000" b="1" kern="1200">
          <a:solidFill>
            <a:srgbClr val="035295"/>
          </a:solidFill>
          <a:latin typeface="+mn-lt"/>
          <a:ea typeface="+mn-ea"/>
          <a:cs typeface="+mn-cs"/>
        </a:defRPr>
      </a:lvl1pPr>
      <a:lvl2pPr marL="548005" indent="-228600" algn="l" rtl="0" eaLnBrk="0" fontAlgn="base" hangingPunct="0">
        <a:lnSpc>
          <a:spcPct val="110000"/>
        </a:lnSpc>
        <a:spcBef>
          <a:spcPts val="375"/>
        </a:spcBef>
        <a:spcAft>
          <a:spcPct val="0"/>
        </a:spcAft>
        <a:buClr>
          <a:schemeClr val="accent1"/>
        </a:buClr>
        <a:buSzPct val="100000"/>
        <a:buFont typeface="Wingdings" panose="05000000000000000000" pitchFamily="2" charset="2"/>
        <a:buChar char="v"/>
        <a:defRPr sz="2800" b="1" kern="1200">
          <a:solidFill>
            <a:srgbClr val="035295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lnSpc>
          <a:spcPct val="110000"/>
        </a:lnSpc>
        <a:spcBef>
          <a:spcPts val="375"/>
        </a:spcBef>
        <a:spcAft>
          <a:spcPct val="0"/>
        </a:spcAft>
        <a:buClr>
          <a:schemeClr val="accent1"/>
        </a:buClr>
        <a:buSzPct val="100000"/>
        <a:buFont typeface="Wingdings" panose="05000000000000000000" pitchFamily="2" charset="2"/>
        <a:buChar char="v"/>
        <a:defRPr sz="2400" b="1" kern="1200">
          <a:solidFill>
            <a:srgbClr val="035295"/>
          </a:solidFill>
          <a:latin typeface="+mn-lt"/>
          <a:ea typeface="+mn-ea"/>
          <a:cs typeface="+mn-cs"/>
        </a:defRPr>
      </a:lvl3pPr>
      <a:lvl4pPr marL="1097280" indent="-228600" algn="l" rtl="0" eaLnBrk="0" fontAlgn="base" hangingPunct="0">
        <a:lnSpc>
          <a:spcPct val="110000"/>
        </a:lnSpc>
        <a:spcBef>
          <a:spcPts val="375"/>
        </a:spcBef>
        <a:spcAft>
          <a:spcPct val="0"/>
        </a:spcAft>
        <a:buClr>
          <a:schemeClr val="accent1"/>
        </a:buClr>
        <a:buSzPct val="100000"/>
        <a:buFont typeface="Wingdings" panose="05000000000000000000" pitchFamily="2" charset="2"/>
        <a:buChar char="v"/>
        <a:defRPr sz="2400" b="1" kern="1200">
          <a:solidFill>
            <a:srgbClr val="035295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chemeClr val="accent1"/>
        </a:buClr>
        <a:buSzPct val="100000"/>
        <a:buFont typeface="Wingdings" panose="05000000000000000000" pitchFamily="2" charset="2"/>
        <a:buChar char="v"/>
        <a:defRPr sz="2800" b="1" kern="1200">
          <a:solidFill>
            <a:srgbClr val="035295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inxucheng@china-baiyun.com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6.png"/><Relationship Id="rId5" Type="http://schemas.openxmlformats.org/officeDocument/2006/relationships/image" Target="../media/image35.emf"/><Relationship Id="rId4" Type="http://schemas.openxmlformats.org/officeDocument/2006/relationships/package" Target="../embeddings/Microsoft_Word_Document1.docx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jpeg"/><Relationship Id="rId5" Type="http://schemas.openxmlformats.org/officeDocument/2006/relationships/image" Target="../media/image24.emf"/><Relationship Id="rId4" Type="http://schemas.openxmlformats.org/officeDocument/2006/relationships/package" Target="../embeddings/Microsoft_Word_Document.doc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复件 B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7683" y="1276242"/>
            <a:ext cx="3779837" cy="283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2268538" y="3895725"/>
            <a:ext cx="403225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endParaRPr lang="zh-CN" altLang="zh-CN"/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899590" y="3895725"/>
            <a:ext cx="7776021" cy="15696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es-ES" altLang="zh-CN" sz="3200" b="1" dirty="0">
                <a:solidFill>
                  <a:srgbClr val="035295"/>
                </a:solidFill>
                <a:latin typeface="+mn-lt"/>
                <a:ea typeface="微软雅黑" panose="020B0503020204020204" charset="-122"/>
              </a:rPr>
              <a:t>Dedicado a la construcción de la marca líder mundial de selladores de silicona.
</a:t>
            </a:r>
            <a:endParaRPr lang="zh-CN" altLang="en-US" sz="3200" b="1" dirty="0">
              <a:solidFill>
                <a:srgbClr val="035295"/>
              </a:solidFill>
              <a:latin typeface="+mn-lt"/>
              <a:ea typeface="微软雅黑" panose="020B050302020402020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16B500F-3882-497C-93EC-E4A95B65528C}"/>
              </a:ext>
            </a:extLst>
          </p:cNvPr>
          <p:cNvSpPr txBox="1"/>
          <p:nvPr/>
        </p:nvSpPr>
        <p:spPr>
          <a:xfrm>
            <a:off x="958714" y="5606154"/>
            <a:ext cx="33297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Aaron Lin   Regional Manager</a:t>
            </a:r>
          </a:p>
          <a:p>
            <a:r>
              <a:rPr lang="en-US" altLang="zh-CN" dirty="0">
                <a:hlinkClick r:id="rId3"/>
              </a:rPr>
              <a:t>linxucheng@china-baiyun.com</a:t>
            </a:r>
            <a:endParaRPr lang="en-US" altLang="zh-CN" dirty="0"/>
          </a:p>
          <a:p>
            <a:r>
              <a:rPr lang="en-US" altLang="zh-CN" dirty="0" err="1"/>
              <a:t>Whatsapp</a:t>
            </a:r>
            <a:r>
              <a:rPr lang="en-US" altLang="zh-CN" dirty="0"/>
              <a:t>: 0086-13060578564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139BC36-5E0A-4A62-98D0-0860291BF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52736"/>
            <a:ext cx="4536504" cy="365588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5A29133-5793-4CA2-AB09-D148A2114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601" y="418246"/>
            <a:ext cx="4086399" cy="429037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1D1B5CE-FF58-4BAA-A7F5-BA0916A68DD7}"/>
              </a:ext>
            </a:extLst>
          </p:cNvPr>
          <p:cNvSpPr/>
          <p:nvPr/>
        </p:nvSpPr>
        <p:spPr>
          <a:xfrm>
            <a:off x="1979712" y="5020434"/>
            <a:ext cx="96125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zh-CN" sz="1600" dirty="0"/>
              <a:t>BAIYUN RECOMIENDA EL PRODUCTO:</a:t>
            </a:r>
          </a:p>
          <a:p>
            <a:r>
              <a:rPr lang="es-ES" altLang="zh-CN" sz="1600" dirty="0"/>
              <a:t>SS628 sellador de silicona estructural de dos componentes</a:t>
            </a:r>
          </a:p>
          <a:p>
            <a:r>
              <a:rPr lang="es-ES" altLang="zh-CN" sz="1600" dirty="0"/>
              <a:t>SS621 sellador de silicona estructural de un componente</a:t>
            </a:r>
          </a:p>
          <a:p>
            <a:endParaRPr lang="es-ES" altLang="zh-CN" sz="1600" dirty="0"/>
          </a:p>
          <a:p>
            <a:r>
              <a:rPr lang="es-ES" altLang="zh-CN" sz="1600" dirty="0"/>
              <a:t>SS811 sellador de silicona de un componente para sellado contra la intemperie</a:t>
            </a:r>
          </a:p>
          <a:p>
            <a:r>
              <a:rPr lang="es-ES" altLang="zh-CN" sz="1600" dirty="0"/>
              <a:t>SS511B sellador de silicona de un componente resistente a la intemperie</a:t>
            </a:r>
            <a:endParaRPr lang="zh-CN" altLang="en-US" sz="1600" dirty="0"/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39307BB7-ADD4-4B6D-842A-92F3A6692446}"/>
              </a:ext>
            </a:extLst>
          </p:cNvPr>
          <p:cNvSpPr/>
          <p:nvPr/>
        </p:nvSpPr>
        <p:spPr bwMode="auto">
          <a:xfrm>
            <a:off x="1352408" y="5517544"/>
            <a:ext cx="627304" cy="21602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4C7D91AB-A6FA-49AC-BAA7-8B398B076003}"/>
              </a:ext>
            </a:extLst>
          </p:cNvPr>
          <p:cNvSpPr/>
          <p:nvPr/>
        </p:nvSpPr>
        <p:spPr bwMode="auto">
          <a:xfrm>
            <a:off x="1352408" y="6122666"/>
            <a:ext cx="627304" cy="21602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0EE0A9B-2D34-4CBA-8CF7-A705EABC6499}"/>
              </a:ext>
            </a:extLst>
          </p:cNvPr>
          <p:cNvSpPr txBox="1"/>
          <p:nvPr/>
        </p:nvSpPr>
        <p:spPr>
          <a:xfrm>
            <a:off x="224579" y="5212432"/>
            <a:ext cx="1634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solidFill>
                  <a:srgbClr val="035295"/>
                </a:solidFill>
              </a:rPr>
              <a:t>Acristalamiento</a:t>
            </a:r>
            <a:r>
              <a:rPr lang="en-US" altLang="zh-CN" sz="1600" dirty="0">
                <a:solidFill>
                  <a:srgbClr val="035295"/>
                </a:solidFill>
              </a:rPr>
              <a:t> </a:t>
            </a:r>
            <a:r>
              <a:rPr lang="en-US" altLang="zh-CN" sz="1600" dirty="0" err="1">
                <a:solidFill>
                  <a:srgbClr val="035295"/>
                </a:solidFill>
              </a:rPr>
              <a:t>Estructural</a:t>
            </a:r>
            <a:endParaRPr lang="zh-CN" altLang="en-US" sz="1600" dirty="0">
              <a:solidFill>
                <a:srgbClr val="035295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CD94CFE-BD58-4C57-A950-A0CB51C493F8}"/>
              </a:ext>
            </a:extLst>
          </p:cNvPr>
          <p:cNvSpPr/>
          <p:nvPr/>
        </p:nvSpPr>
        <p:spPr>
          <a:xfrm>
            <a:off x="344296" y="5877025"/>
            <a:ext cx="9712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35295"/>
                </a:solidFill>
              </a:rPr>
              <a:t>Sellado del tiempo</a:t>
            </a:r>
          </a:p>
        </p:txBody>
      </p:sp>
    </p:spTree>
    <p:extLst>
      <p:ext uri="{BB962C8B-B14F-4D97-AF65-F5344CB8AC3E}">
        <p14:creationId xmlns:p14="http://schemas.microsoft.com/office/powerpoint/2010/main" val="3918505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5">
            <a:extLst>
              <a:ext uri="{FF2B5EF4-FFF2-40B4-BE49-F238E27FC236}">
                <a16:creationId xmlns:a16="http://schemas.microsoft.com/office/drawing/2014/main" id="{9386C956-0E72-4D73-AD16-8AC5EE1BDD22}"/>
              </a:ext>
            </a:extLst>
          </p:cNvPr>
          <p:cNvCxnSpPr/>
          <p:nvPr/>
        </p:nvCxnSpPr>
        <p:spPr bwMode="auto">
          <a:xfrm>
            <a:off x="4860032" y="764704"/>
            <a:ext cx="417646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292E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7CD21184-7471-4E84-9CD3-3E2FDF6114AE}"/>
              </a:ext>
            </a:extLst>
          </p:cNvPr>
          <p:cNvSpPr txBox="1"/>
          <p:nvPr/>
        </p:nvSpPr>
        <p:spPr>
          <a:xfrm>
            <a:off x="4860032" y="195899"/>
            <a:ext cx="47880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rgbClr val="035295"/>
                </a:solidFill>
                <a:latin typeface="+mn-lt"/>
              </a:rPr>
              <a:t>Sellador</a:t>
            </a:r>
            <a:r>
              <a:rPr lang="en-US" altLang="zh-CN" sz="2800" b="1" dirty="0">
                <a:solidFill>
                  <a:srgbClr val="035295"/>
                </a:solidFill>
                <a:latin typeface="+mn-lt"/>
              </a:rPr>
              <a:t> de </a:t>
            </a:r>
            <a:r>
              <a:rPr lang="en-US" altLang="zh-CN" sz="2800" b="1" dirty="0" err="1">
                <a:solidFill>
                  <a:srgbClr val="035295"/>
                </a:solidFill>
                <a:latin typeface="+mn-lt"/>
              </a:rPr>
              <a:t>vidrio</a:t>
            </a:r>
            <a:r>
              <a:rPr lang="en-US" altLang="zh-CN" sz="2800" b="1" dirty="0">
                <a:solidFill>
                  <a:srgbClr val="035295"/>
                </a:solidFill>
                <a:latin typeface="+mn-lt"/>
              </a:rPr>
              <a:t> </a:t>
            </a:r>
            <a:r>
              <a:rPr lang="en-US" altLang="zh-CN" sz="2800" b="1" dirty="0" err="1">
                <a:solidFill>
                  <a:srgbClr val="035295"/>
                </a:solidFill>
                <a:latin typeface="+mn-lt"/>
              </a:rPr>
              <a:t>aislante</a:t>
            </a:r>
            <a:r>
              <a:rPr lang="en-US" altLang="zh-CN" sz="2800" b="1" dirty="0">
                <a:solidFill>
                  <a:srgbClr val="035295"/>
                </a:solidFill>
                <a:latin typeface="+mn-lt"/>
              </a:rPr>
              <a:t>
</a:t>
            </a:r>
            <a:endParaRPr lang="zh-CN" altLang="en-US" sz="2800" b="1" dirty="0">
              <a:solidFill>
                <a:srgbClr val="035295"/>
              </a:solidFill>
              <a:latin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81AD3B9-FEC6-4396-BC03-9CAA6026BC7A}"/>
              </a:ext>
            </a:extLst>
          </p:cNvPr>
          <p:cNvSpPr txBox="1"/>
          <p:nvPr/>
        </p:nvSpPr>
        <p:spPr>
          <a:xfrm>
            <a:off x="449929" y="982835"/>
            <a:ext cx="7686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zh-CN" b="1" dirty="0">
                <a:solidFill>
                  <a:srgbClr val="035295"/>
                </a:solidFill>
              </a:rPr>
              <a:t>Nombre del producto: Sellador de vidrio aislante SS528 (estructural)
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A607110-7817-489F-A5AA-7CFED6044729}"/>
              </a:ext>
            </a:extLst>
          </p:cNvPr>
          <p:cNvSpPr txBox="1"/>
          <p:nvPr/>
        </p:nvSpPr>
        <p:spPr>
          <a:xfrm>
            <a:off x="457568" y="1314024"/>
            <a:ext cx="84249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rgbClr val="035295"/>
                </a:solidFill>
              </a:rPr>
              <a:t>Descripción</a:t>
            </a:r>
            <a:r>
              <a:rPr lang="en-US" altLang="zh-CN" b="1" dirty="0">
                <a:solidFill>
                  <a:srgbClr val="035295"/>
                </a:solidFill>
              </a:rPr>
              <a:t>:</a:t>
            </a:r>
          </a:p>
          <a:p>
            <a:r>
              <a:rPr lang="es-ES" altLang="zh-CN" dirty="0">
                <a:solidFill>
                  <a:srgbClr val="0070C0"/>
                </a:solidFill>
              </a:rPr>
              <a:t>SS528 Sellador de vidrio aislante es un sellador de silicona de curado neutro de dos componentes y alta resistencia diseñado y probado para sellador secundario en una unidad de vidrio aislante de doble sellado.
</a:t>
            </a:r>
            <a:endParaRPr lang="zh-CN" altLang="en-US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89D36B7-345D-4E16-B2EC-57E4B7401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2388" y="2398140"/>
            <a:ext cx="576064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 b="1" dirty="0" err="1">
                <a:solidFill>
                  <a:srgbClr val="0070C0"/>
                </a:solidFill>
                <a:cs typeface="Arial" panose="020B0604020202020204" pitchFamily="34" charset="0"/>
              </a:rPr>
              <a:t>Propiedades</a:t>
            </a:r>
            <a:r>
              <a:rPr lang="en-US" altLang="zh-CN" b="1" dirty="0">
                <a:solidFill>
                  <a:srgbClr val="0070C0"/>
                </a:solidFill>
                <a:cs typeface="Arial" panose="020B0604020202020204" pitchFamily="34" charset="0"/>
              </a:rPr>
              <a:t> </a:t>
            </a:r>
            <a:r>
              <a:rPr lang="en-US" altLang="zh-CN" b="1" dirty="0" err="1">
                <a:solidFill>
                  <a:srgbClr val="0070C0"/>
                </a:solidFill>
                <a:cs typeface="Arial" panose="020B0604020202020204" pitchFamily="34" charset="0"/>
              </a:rPr>
              <a:t>típicas</a:t>
            </a:r>
            <a:r>
              <a:rPr lang="en-US" altLang="zh-CN" b="1" dirty="0">
                <a:solidFill>
                  <a:srgbClr val="0070C0"/>
                </a:solidFill>
                <a:cs typeface="Arial" panose="020B0604020202020204" pitchFamily="34" charset="0"/>
              </a:rPr>
              <a:t>
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ECDBE72-3E22-4ED6-9777-7FE3E525CB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18" y="2721306"/>
            <a:ext cx="2724849" cy="324468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F0C7D49-F99B-43C1-9934-BE70CB64D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812" y="2713282"/>
            <a:ext cx="6019029" cy="506668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0DBC294-135A-4E71-94CD-36CB70731BA2}"/>
              </a:ext>
            </a:extLst>
          </p:cNvPr>
          <p:cNvSpPr txBox="1"/>
          <p:nvPr/>
        </p:nvSpPr>
        <p:spPr>
          <a:xfrm>
            <a:off x="231264" y="6096418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Estándares</a:t>
            </a:r>
            <a:r>
              <a:rPr lang="en-US" altLang="zh-CN" dirty="0"/>
              <a:t> </a:t>
            </a:r>
            <a:r>
              <a:rPr lang="en-US" altLang="zh-CN" dirty="0" err="1"/>
              <a:t>aplicables</a:t>
            </a:r>
            <a:r>
              <a:rPr lang="en-US" altLang="zh-CN" dirty="0"/>
              <a:t>: EN1279-4</a:t>
            </a:r>
          </a:p>
        </p:txBody>
      </p:sp>
    </p:spTree>
    <p:extLst>
      <p:ext uri="{BB962C8B-B14F-4D97-AF65-F5344CB8AC3E}">
        <p14:creationId xmlns:p14="http://schemas.microsoft.com/office/powerpoint/2010/main" val="2726771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杯子, 室内, 桌子, 咖啡&#10;&#10;描述已自动生成">
            <a:extLst>
              <a:ext uri="{FF2B5EF4-FFF2-40B4-BE49-F238E27FC236}">
                <a16:creationId xmlns:a16="http://schemas.microsoft.com/office/drawing/2014/main" id="{B92044CD-5E4B-4F58-832B-24F48C46A3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56" y="3063064"/>
            <a:ext cx="2819230" cy="3336426"/>
          </a:xfrm>
          <a:prstGeom prst="rect">
            <a:avLst/>
          </a:prstGeom>
        </p:spPr>
      </p:pic>
      <p:cxnSp>
        <p:nvCxnSpPr>
          <p:cNvPr id="2" name="直接连接符 5">
            <a:extLst>
              <a:ext uri="{FF2B5EF4-FFF2-40B4-BE49-F238E27FC236}">
                <a16:creationId xmlns:a16="http://schemas.microsoft.com/office/drawing/2014/main" id="{9386C956-0E72-4D73-AD16-8AC5EE1BDD22}"/>
              </a:ext>
            </a:extLst>
          </p:cNvPr>
          <p:cNvCxnSpPr/>
          <p:nvPr/>
        </p:nvCxnSpPr>
        <p:spPr bwMode="auto">
          <a:xfrm>
            <a:off x="4860032" y="764704"/>
            <a:ext cx="417646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292E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7CD21184-7471-4E84-9CD3-3E2FDF6114AE}"/>
              </a:ext>
            </a:extLst>
          </p:cNvPr>
          <p:cNvSpPr txBox="1"/>
          <p:nvPr/>
        </p:nvSpPr>
        <p:spPr>
          <a:xfrm>
            <a:off x="4860032" y="195899"/>
            <a:ext cx="4788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rgbClr val="035295"/>
                </a:solidFill>
                <a:latin typeface="+mn-lt"/>
              </a:rPr>
              <a:t>Sellador</a:t>
            </a:r>
            <a:r>
              <a:rPr lang="en-US" altLang="zh-CN" sz="2800" b="1" dirty="0">
                <a:solidFill>
                  <a:srgbClr val="035295"/>
                </a:solidFill>
                <a:latin typeface="+mn-lt"/>
              </a:rPr>
              <a:t> de </a:t>
            </a:r>
            <a:r>
              <a:rPr lang="en-US" altLang="zh-CN" sz="2800" b="1" dirty="0" err="1">
                <a:solidFill>
                  <a:srgbClr val="035295"/>
                </a:solidFill>
                <a:latin typeface="+mn-lt"/>
              </a:rPr>
              <a:t>vidrio</a:t>
            </a:r>
            <a:r>
              <a:rPr lang="en-US" altLang="zh-CN" sz="2800" b="1" dirty="0">
                <a:solidFill>
                  <a:srgbClr val="035295"/>
                </a:solidFill>
                <a:latin typeface="+mn-lt"/>
              </a:rPr>
              <a:t> </a:t>
            </a:r>
            <a:r>
              <a:rPr lang="en-US" altLang="zh-CN" sz="2800" b="1" dirty="0" err="1">
                <a:solidFill>
                  <a:srgbClr val="035295"/>
                </a:solidFill>
                <a:latin typeface="+mn-lt"/>
              </a:rPr>
              <a:t>aislante</a:t>
            </a:r>
            <a:endParaRPr lang="zh-CN" altLang="en-US" sz="2800" b="1" dirty="0">
              <a:solidFill>
                <a:srgbClr val="035295"/>
              </a:solidFill>
              <a:latin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81AD3B9-FEC6-4396-BC03-9CAA6026BC7A}"/>
              </a:ext>
            </a:extLst>
          </p:cNvPr>
          <p:cNvSpPr txBox="1"/>
          <p:nvPr/>
        </p:nvSpPr>
        <p:spPr>
          <a:xfrm>
            <a:off x="224072" y="999466"/>
            <a:ext cx="88278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b="1" dirty="0" err="1">
                <a:solidFill>
                  <a:srgbClr val="035295"/>
                </a:solidFill>
              </a:rPr>
              <a:t>nombre</a:t>
            </a:r>
            <a:r>
              <a:rPr lang="en-US" altLang="zh-CN" sz="1500" b="1" dirty="0">
                <a:solidFill>
                  <a:srgbClr val="035295"/>
                </a:solidFill>
              </a:rPr>
              <a:t> del </a:t>
            </a:r>
            <a:r>
              <a:rPr lang="en-US" altLang="zh-CN" sz="1500" b="1" dirty="0" err="1">
                <a:solidFill>
                  <a:srgbClr val="035295"/>
                </a:solidFill>
              </a:rPr>
              <a:t>producto</a:t>
            </a:r>
            <a:r>
              <a:rPr lang="en-US" altLang="zh-CN" sz="1500" b="1" dirty="0">
                <a:solidFill>
                  <a:srgbClr val="035295"/>
                </a:solidFill>
              </a:rPr>
              <a:t> : </a:t>
            </a:r>
            <a:r>
              <a:rPr lang="en-US" altLang="zh-CN" sz="1500" dirty="0">
                <a:solidFill>
                  <a:srgbClr val="0070C0"/>
                </a:solidFill>
              </a:rPr>
              <a:t>SS616 </a:t>
            </a:r>
            <a:r>
              <a:rPr lang="en-US" altLang="zh-CN" sz="1500" dirty="0" err="1">
                <a:solidFill>
                  <a:srgbClr val="0070C0"/>
                </a:solidFill>
              </a:rPr>
              <a:t>Sellador</a:t>
            </a:r>
            <a:r>
              <a:rPr lang="en-US" altLang="zh-CN" sz="1500" dirty="0">
                <a:solidFill>
                  <a:srgbClr val="0070C0"/>
                </a:solidFill>
              </a:rPr>
              <a:t> de </a:t>
            </a:r>
            <a:r>
              <a:rPr lang="en-US" altLang="zh-CN" sz="1500" dirty="0" err="1">
                <a:solidFill>
                  <a:srgbClr val="0070C0"/>
                </a:solidFill>
              </a:rPr>
              <a:t>silicona</a:t>
            </a:r>
            <a:r>
              <a:rPr lang="en-US" altLang="zh-CN" sz="1500" dirty="0">
                <a:solidFill>
                  <a:srgbClr val="0070C0"/>
                </a:solidFill>
              </a:rPr>
              <a:t> para </a:t>
            </a:r>
            <a:r>
              <a:rPr lang="en-US" altLang="zh-CN" sz="1500" dirty="0" err="1">
                <a:solidFill>
                  <a:srgbClr val="0070C0"/>
                </a:solidFill>
              </a:rPr>
              <a:t>Paneles</a:t>
            </a:r>
            <a:r>
              <a:rPr lang="en-US" altLang="zh-CN" sz="1500" dirty="0">
                <a:solidFill>
                  <a:srgbClr val="0070C0"/>
                </a:solidFill>
              </a:rPr>
              <a:t> de </a:t>
            </a:r>
            <a:r>
              <a:rPr lang="en-US" altLang="zh-CN" sz="1500" dirty="0" err="1">
                <a:solidFill>
                  <a:srgbClr val="0070C0"/>
                </a:solidFill>
              </a:rPr>
              <a:t>Vidrio</a:t>
            </a:r>
            <a:r>
              <a:rPr lang="en-US" altLang="zh-CN" sz="1500" dirty="0">
                <a:solidFill>
                  <a:srgbClr val="0070C0"/>
                </a:solidFill>
              </a:rPr>
              <a:t> </a:t>
            </a:r>
            <a:r>
              <a:rPr lang="en-US" altLang="zh-CN" sz="1500" dirty="0" err="1">
                <a:solidFill>
                  <a:srgbClr val="0070C0"/>
                </a:solidFill>
              </a:rPr>
              <a:t>aislante</a:t>
            </a:r>
            <a:r>
              <a:rPr lang="en-US" altLang="zh-CN" sz="1500" dirty="0">
                <a:solidFill>
                  <a:srgbClr val="0070C0"/>
                </a:solidFill>
              </a:rPr>
              <a:t> (No </a:t>
            </a:r>
            <a:r>
              <a:rPr lang="en-US" altLang="zh-CN" sz="1500" dirty="0" err="1">
                <a:solidFill>
                  <a:srgbClr val="0070C0"/>
                </a:solidFill>
              </a:rPr>
              <a:t>Estructural</a:t>
            </a:r>
            <a:r>
              <a:rPr lang="zh-CN" altLang="en-US" sz="1500" dirty="0">
                <a:solidFill>
                  <a:srgbClr val="0070C0"/>
                </a:solidFill>
              </a:rPr>
              <a:t>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A607110-7817-489F-A5AA-7CFED6044729}"/>
              </a:ext>
            </a:extLst>
          </p:cNvPr>
          <p:cNvSpPr txBox="1"/>
          <p:nvPr/>
        </p:nvSpPr>
        <p:spPr>
          <a:xfrm>
            <a:off x="297372" y="1315815"/>
            <a:ext cx="884662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rgbClr val="035295"/>
                </a:solidFill>
              </a:rPr>
              <a:t>Características</a:t>
            </a:r>
            <a:r>
              <a:rPr lang="en-US" altLang="zh-CN" b="1" dirty="0">
                <a:solidFill>
                  <a:srgbClr val="035295"/>
                </a:solidFill>
              </a:rPr>
              <a:t>:</a:t>
            </a:r>
          </a:p>
          <a:p>
            <a:r>
              <a:rPr lang="es-ES" altLang="zh-CN" sz="1600" dirty="0">
                <a:solidFill>
                  <a:srgbClr val="0070C0"/>
                </a:solidFill>
              </a:rPr>
              <a:t>1. La velocidad de cura puede ser ajustable y la cura en profundidad es rápida, es adecuado para el uso en fábrica.</a:t>
            </a:r>
          </a:p>
          <a:p>
            <a:r>
              <a:rPr lang="es-ES" altLang="zh-CN" sz="1600" dirty="0">
                <a:solidFill>
                  <a:srgbClr val="0070C0"/>
                </a:solidFill>
              </a:rPr>
              <a:t>2. Cura neutral, no corrosive para metal, vidrio laminado, etc.</a:t>
            </a:r>
          </a:p>
          <a:p>
            <a:r>
              <a:rPr lang="es-ES" altLang="zh-CN" sz="1600" dirty="0">
                <a:solidFill>
                  <a:srgbClr val="0070C0"/>
                </a:solidFill>
              </a:rPr>
              <a:t>3. Alto modulo y alta Resistencia.</a:t>
            </a:r>
          </a:p>
          <a:p>
            <a:r>
              <a:rPr lang="es-ES" altLang="zh-CN" sz="1600" dirty="0">
                <a:solidFill>
                  <a:srgbClr val="0070C0"/>
                </a:solidFill>
              </a:rPr>
              <a:t>4. Excelente capacidad climática y alta Resistencia a la radiación ultravioleta, ozono y agua.</a:t>
            </a:r>
          </a:p>
          <a:p>
            <a:r>
              <a:rPr lang="es-ES" altLang="zh-CN" sz="1600" dirty="0">
                <a:solidFill>
                  <a:srgbClr val="0070C0"/>
                </a:solidFill>
              </a:rPr>
              <a:t>5. Buena compatibilidad con otros selladores neutros de silicona.</a:t>
            </a:r>
          </a:p>
          <a:p>
            <a:endParaRPr lang="es-ES" altLang="zh-CN" dirty="0">
              <a:solidFill>
                <a:srgbClr val="0070C0"/>
              </a:solidFill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89D36B7-345D-4E16-B2EC-57E4B7401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6509" y="3070141"/>
            <a:ext cx="60299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 b="1" dirty="0" err="1">
                <a:solidFill>
                  <a:srgbClr val="0070C0"/>
                </a:solidFill>
                <a:cs typeface="Arial" panose="020B0604020202020204" pitchFamily="34" charset="0"/>
              </a:rPr>
              <a:t>Características</a:t>
            </a:r>
            <a:r>
              <a:rPr lang="en-US" altLang="zh-CN" b="1" dirty="0">
                <a:solidFill>
                  <a:srgbClr val="0070C0"/>
                </a:solidFill>
                <a:cs typeface="Arial" panose="020B0604020202020204" pitchFamily="34" charset="0"/>
              </a:rPr>
              <a:t> </a:t>
            </a:r>
            <a:r>
              <a:rPr lang="en-US" altLang="zh-CN" b="1" dirty="0" err="1">
                <a:solidFill>
                  <a:srgbClr val="0070C0"/>
                </a:solidFill>
                <a:cs typeface="Arial" panose="020B0604020202020204" pitchFamily="34" charset="0"/>
              </a:rPr>
              <a:t>técnicas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399AB1E-E600-4576-B332-1C78509C0439}"/>
              </a:ext>
            </a:extLst>
          </p:cNvPr>
          <p:cNvSpPr txBox="1"/>
          <p:nvPr/>
        </p:nvSpPr>
        <p:spPr>
          <a:xfrm>
            <a:off x="231264" y="6096418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Estándares</a:t>
            </a:r>
            <a:r>
              <a:rPr lang="en-US" altLang="zh-CN" dirty="0"/>
              <a:t> </a:t>
            </a:r>
            <a:r>
              <a:rPr lang="en-US" altLang="zh-CN" dirty="0" err="1"/>
              <a:t>aplicables</a:t>
            </a:r>
            <a:r>
              <a:rPr lang="en-US" altLang="zh-CN" dirty="0"/>
              <a:t>: EN1279-4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4745C2C-F98C-4C09-A9EF-AA86A9A49B33}"/>
              </a:ext>
            </a:extLst>
          </p:cNvPr>
          <p:cNvGraphicFramePr>
            <a:graphicFrameLocks noGrp="1"/>
          </p:cNvGraphicFramePr>
          <p:nvPr/>
        </p:nvGraphicFramePr>
        <p:xfrm>
          <a:off x="3203848" y="3520121"/>
          <a:ext cx="5189855" cy="3141980"/>
        </p:xfrm>
        <a:graphic>
          <a:graphicData uri="http://schemas.openxmlformats.org/drawingml/2006/table">
            <a:tbl>
              <a:tblPr/>
              <a:tblGrid>
                <a:gridCol w="2702560">
                  <a:extLst>
                    <a:ext uri="{9D8B030D-6E8A-4147-A177-3AD203B41FA5}">
                      <a16:colId xmlns:a16="http://schemas.microsoft.com/office/drawing/2014/main" val="4004396329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544972617"/>
                    </a:ext>
                  </a:extLst>
                </a:gridCol>
                <a:gridCol w="1128395">
                  <a:extLst>
                    <a:ext uri="{9D8B030D-6E8A-4147-A177-3AD203B41FA5}">
                      <a16:colId xmlns:a16="http://schemas.microsoft.com/office/drawing/2014/main" val="391840481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419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Ya catalizado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25980"/>
                  </a:ext>
                </a:extLst>
              </a:tr>
              <a:tr h="5715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Color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Negro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53575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Peso</a:t>
                      </a:r>
                      <a:r>
                        <a:rPr lang="es-419" sz="12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específico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1.42g/cm³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ASTM D1475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81482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Tiempo de trabajo (23°C/73°F, 50% HR)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10-20minutos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8289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Tiempo elastómerico</a:t>
                      </a:r>
                      <a:r>
                        <a:rPr lang="es-AR" sz="12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(23°C/73°F,50% HR)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20-70mim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91472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419" sz="12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Escurrimiento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＜</a:t>
                      </a: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0.1mm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ASTM C639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78529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Relación de Mezcla (por volumen)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A:B = 9-11:1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9535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Relación de Mezcla recomendada (por volumen)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A:B=10:1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91943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419" sz="12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Contenido</a:t>
                      </a:r>
                      <a:r>
                        <a:rPr lang="en-US" sz="12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VOC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＜</a:t>
                      </a: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40g/L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5778911"/>
                  </a:ext>
                </a:extLst>
              </a:tr>
              <a:tr h="215900"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b="1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Curado – </a:t>
                      </a:r>
                      <a:r>
                        <a:rPr lang="es-BO" sz="1200" b="1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después</a:t>
                      </a:r>
                      <a:r>
                        <a:rPr lang="es-AR" sz="1200" b="1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de 21 días a 23°C (73°F) y 50% HR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7844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419" sz="12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Durómetro</a:t>
                      </a:r>
                      <a:r>
                        <a:rPr lang="en-US" sz="12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 Shore A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48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ASTM C661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2489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Resistencia a la </a:t>
                      </a:r>
                      <a:r>
                        <a:rPr lang="es-BO" sz="12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tracción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0.9MPa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ASTM C 1135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8631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419" sz="12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Elongación Máxima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110%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ASTM C 1135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5088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Permeabilidad al vapor de agua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15.1</a:t>
                      </a:r>
                      <a:r>
                        <a:rPr lang="en-US" sz="12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g/</a:t>
                      </a: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US" sz="1200" kern="100" baseline="300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2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/24h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EN1279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76108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8769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5FA71064-B56D-4BA7-B002-65BC089DE0F7}"/>
              </a:ext>
            </a:extLst>
          </p:cNvPr>
          <p:cNvSpPr/>
          <p:nvPr/>
        </p:nvSpPr>
        <p:spPr bwMode="auto">
          <a:xfrm>
            <a:off x="5111404" y="1052736"/>
            <a:ext cx="3653700" cy="593740"/>
          </a:xfrm>
          <a:prstGeom prst="rect">
            <a:avLst/>
          </a:prstGeom>
          <a:solidFill>
            <a:srgbClr val="7FC4E2"/>
          </a:solidFill>
          <a:ln w="9525" cap="flat" cmpd="sng" algn="ctr">
            <a:solidFill>
              <a:srgbClr val="3399FF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46CC76A-924B-4A07-910D-21FCE55CFD89}"/>
              </a:ext>
            </a:extLst>
          </p:cNvPr>
          <p:cNvSpPr/>
          <p:nvPr/>
        </p:nvSpPr>
        <p:spPr bwMode="auto">
          <a:xfrm>
            <a:off x="392405" y="1052736"/>
            <a:ext cx="4179595" cy="593740"/>
          </a:xfrm>
          <a:prstGeom prst="rect">
            <a:avLst/>
          </a:prstGeom>
          <a:solidFill>
            <a:srgbClr val="7FC4E2"/>
          </a:solidFill>
          <a:ln w="9525" cap="flat" cmpd="sng" algn="ctr">
            <a:solidFill>
              <a:srgbClr val="3399FF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8FD2C69-A32D-48D4-A126-F5484DF41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20" y="1886148"/>
            <a:ext cx="3968751" cy="308570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E8DD399-E3B2-4D86-8070-3ADA312C2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80" y="1646476"/>
            <a:ext cx="3653700" cy="335471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CB40760-0616-460C-AF6D-3F720BDFC31C}"/>
              </a:ext>
            </a:extLst>
          </p:cNvPr>
          <p:cNvSpPr/>
          <p:nvPr/>
        </p:nvSpPr>
        <p:spPr>
          <a:xfrm>
            <a:off x="5240120" y="1103391"/>
            <a:ext cx="36105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Muro</a:t>
            </a:r>
            <a:r>
              <a:rPr lang="en-US" altLang="zh-CN" dirty="0"/>
              <a:t> de </a:t>
            </a:r>
            <a:r>
              <a:rPr lang="en-US" altLang="zh-CN" dirty="0" err="1"/>
              <a:t>cortina</a:t>
            </a:r>
            <a:r>
              <a:rPr lang="en-US" altLang="zh-CN" dirty="0"/>
              <a:t> de </a:t>
            </a:r>
            <a:r>
              <a:rPr lang="en-US" altLang="zh-CN" dirty="0" err="1"/>
              <a:t>marco</a:t>
            </a:r>
            <a:r>
              <a:rPr lang="en-US" altLang="zh-CN" dirty="0"/>
              <a:t> </a:t>
            </a:r>
            <a:r>
              <a:rPr lang="en-US" altLang="zh-CN" dirty="0" err="1"/>
              <a:t>oculto</a:t>
            </a:r>
            <a:r>
              <a:rPr lang="en-US" altLang="zh-CN" dirty="0"/>
              <a:t>
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F7D994E-BAEA-4909-AB1D-9B3CBED07512}"/>
              </a:ext>
            </a:extLst>
          </p:cNvPr>
          <p:cNvSpPr/>
          <p:nvPr/>
        </p:nvSpPr>
        <p:spPr>
          <a:xfrm>
            <a:off x="382344" y="1123331"/>
            <a:ext cx="43336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Muro</a:t>
            </a:r>
            <a:r>
              <a:rPr lang="en-US" altLang="zh-CN" dirty="0"/>
              <a:t> de </a:t>
            </a:r>
            <a:r>
              <a:rPr lang="en-US" altLang="zh-CN" dirty="0" err="1"/>
              <a:t>cortina</a:t>
            </a:r>
            <a:r>
              <a:rPr lang="en-US" altLang="zh-CN" dirty="0"/>
              <a:t> de </a:t>
            </a:r>
            <a:r>
              <a:rPr lang="en-US" altLang="zh-CN" dirty="0" err="1"/>
              <a:t>marco</a:t>
            </a:r>
            <a:r>
              <a:rPr lang="en-US" altLang="zh-CN" dirty="0"/>
              <a:t> medio </a:t>
            </a:r>
            <a:r>
              <a:rPr lang="en-US" altLang="zh-CN" dirty="0" err="1"/>
              <a:t>oculto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68352C0-70A1-4DDA-8AD7-66E85F65DA16}"/>
              </a:ext>
            </a:extLst>
          </p:cNvPr>
          <p:cNvSpPr txBox="1"/>
          <p:nvPr/>
        </p:nvSpPr>
        <p:spPr>
          <a:xfrm>
            <a:off x="442021" y="5594935"/>
            <a:ext cx="87742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Productos</a:t>
            </a:r>
            <a:r>
              <a:rPr lang="en-US" altLang="zh-CN" b="1" dirty="0"/>
              <a:t> </a:t>
            </a:r>
            <a:r>
              <a:rPr lang="en-US" altLang="zh-CN" b="1" dirty="0" err="1"/>
              <a:t>recomendados</a:t>
            </a:r>
            <a:r>
              <a:rPr lang="en-US" altLang="zh-CN" b="1" dirty="0"/>
              <a:t> de </a:t>
            </a:r>
            <a:r>
              <a:rPr lang="en-US" altLang="zh-CN" b="1" dirty="0" err="1"/>
              <a:t>Baiyun</a:t>
            </a:r>
            <a:r>
              <a:rPr lang="en-US" altLang="zh-CN" b="1" dirty="0"/>
              <a:t>: SS528 </a:t>
            </a:r>
            <a:r>
              <a:rPr lang="en-US" altLang="zh-CN" b="1" dirty="0" err="1"/>
              <a:t>Sellador</a:t>
            </a:r>
            <a:r>
              <a:rPr lang="en-US" altLang="zh-CN" b="1" dirty="0"/>
              <a:t> </a:t>
            </a:r>
            <a:r>
              <a:rPr lang="en-US" altLang="zh-CN" b="1" dirty="0" err="1"/>
              <a:t>Estructural</a:t>
            </a:r>
            <a:r>
              <a:rPr lang="en-US" altLang="zh-CN" b="1" dirty="0"/>
              <a:t> de </a:t>
            </a:r>
            <a:r>
              <a:rPr lang="en-US" altLang="zh-CN" b="1" dirty="0" err="1"/>
              <a:t>Vidrio</a:t>
            </a:r>
            <a:r>
              <a:rPr lang="en-US" altLang="zh-CN" b="1" dirty="0"/>
              <a:t> </a:t>
            </a:r>
            <a:r>
              <a:rPr lang="en-US" altLang="zh-CN" b="1" dirty="0" err="1"/>
              <a:t>Aislante</a:t>
            </a:r>
            <a:r>
              <a:rPr lang="en-US" altLang="zh-CN" b="1" dirty="0"/>
              <a:t> 
Para Ig Unit On Above Applications
</a:t>
            </a:r>
            <a:endParaRPr lang="zh-CN" altLang="en-US" b="1" dirty="0"/>
          </a:p>
        </p:txBody>
      </p:sp>
      <p:cxnSp>
        <p:nvCxnSpPr>
          <p:cNvPr id="10" name="直接连接符 5">
            <a:extLst>
              <a:ext uri="{FF2B5EF4-FFF2-40B4-BE49-F238E27FC236}">
                <a16:creationId xmlns:a16="http://schemas.microsoft.com/office/drawing/2014/main" id="{495730E8-851F-4D40-87E6-A326D6E75186}"/>
              </a:ext>
            </a:extLst>
          </p:cNvPr>
          <p:cNvCxnSpPr/>
          <p:nvPr/>
        </p:nvCxnSpPr>
        <p:spPr bwMode="auto">
          <a:xfrm>
            <a:off x="4860032" y="764704"/>
            <a:ext cx="417646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292E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D0BC7A43-DD43-41CC-86C4-7AA6367DD1C4}"/>
              </a:ext>
            </a:extLst>
          </p:cNvPr>
          <p:cNvSpPr/>
          <p:nvPr/>
        </p:nvSpPr>
        <p:spPr>
          <a:xfrm>
            <a:off x="5111552" y="244849"/>
            <a:ext cx="40324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35295"/>
                </a:solidFill>
                <a:latin typeface="+mn-lt"/>
              </a:rPr>
              <a:t>Insulating</a:t>
            </a:r>
            <a:r>
              <a:rPr lang="en-US" altLang="zh-CN" b="1" dirty="0">
                <a:solidFill>
                  <a:srgbClr val="035295"/>
                </a:solidFill>
              </a:rPr>
              <a:t> </a:t>
            </a:r>
            <a:r>
              <a:rPr lang="en-US" altLang="zh-CN" sz="2800" b="1" dirty="0">
                <a:solidFill>
                  <a:srgbClr val="035295"/>
                </a:solidFill>
                <a:latin typeface="+mn-lt"/>
              </a:rPr>
              <a:t>Glass</a:t>
            </a:r>
            <a:r>
              <a:rPr lang="en-US" altLang="zh-CN" b="1" dirty="0">
                <a:solidFill>
                  <a:srgbClr val="035295"/>
                </a:solidFill>
              </a:rPr>
              <a:t> </a:t>
            </a:r>
            <a:r>
              <a:rPr lang="en-US" altLang="zh-CN" sz="2800" b="1" dirty="0">
                <a:solidFill>
                  <a:srgbClr val="035295"/>
                </a:solidFill>
                <a:latin typeface="+mn-lt"/>
              </a:rPr>
              <a:t>Sealant</a:t>
            </a:r>
            <a:endParaRPr lang="zh-CN" altLang="en-US" sz="2800" b="1" dirty="0">
              <a:solidFill>
                <a:srgbClr val="035295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2735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82C6AA8F-1638-4A29-AF58-4104D4B7E84B}"/>
              </a:ext>
            </a:extLst>
          </p:cNvPr>
          <p:cNvSpPr/>
          <p:nvPr/>
        </p:nvSpPr>
        <p:spPr bwMode="auto">
          <a:xfrm>
            <a:off x="5300926" y="969592"/>
            <a:ext cx="3653700" cy="593740"/>
          </a:xfrm>
          <a:prstGeom prst="rect">
            <a:avLst/>
          </a:prstGeom>
          <a:solidFill>
            <a:srgbClr val="7FC4E2"/>
          </a:solidFill>
          <a:ln w="9525" cap="flat" cmpd="sng" algn="ctr">
            <a:solidFill>
              <a:srgbClr val="3399FF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F1479F-9A77-4E71-A943-7856930CF149}"/>
              </a:ext>
            </a:extLst>
          </p:cNvPr>
          <p:cNvSpPr/>
          <p:nvPr/>
        </p:nvSpPr>
        <p:spPr bwMode="auto">
          <a:xfrm>
            <a:off x="1092813" y="955075"/>
            <a:ext cx="3653700" cy="593740"/>
          </a:xfrm>
          <a:prstGeom prst="rect">
            <a:avLst/>
          </a:prstGeom>
          <a:solidFill>
            <a:srgbClr val="7FC4E2"/>
          </a:solidFill>
          <a:ln w="9525" cap="flat" cmpd="sng" algn="ctr">
            <a:solidFill>
              <a:srgbClr val="3399FF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8DFCB9C-78D8-43FD-B69A-86D97141E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840" y="1639279"/>
            <a:ext cx="3459872" cy="345638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3A60780-548F-4451-A636-779A94EE4942}"/>
              </a:ext>
            </a:extLst>
          </p:cNvPr>
          <p:cNvSpPr/>
          <p:nvPr/>
        </p:nvSpPr>
        <p:spPr>
          <a:xfrm>
            <a:off x="5868144" y="955075"/>
            <a:ext cx="2599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Full Frame Curtain Wall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9C95A53-C005-4016-83E3-50FF655E74DF}"/>
              </a:ext>
            </a:extLst>
          </p:cNvPr>
          <p:cNvSpPr/>
          <p:nvPr/>
        </p:nvSpPr>
        <p:spPr>
          <a:xfrm>
            <a:off x="989857" y="101208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Insulated Glass Window and Door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936D06D-9A0C-4510-A9E1-F45166EDA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13" y="1624012"/>
            <a:ext cx="4876800" cy="360997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CF86719-9CED-4011-BDDA-FC637561DFF0}"/>
              </a:ext>
            </a:extLst>
          </p:cNvPr>
          <p:cNvSpPr/>
          <p:nvPr/>
        </p:nvSpPr>
        <p:spPr>
          <a:xfrm>
            <a:off x="246013" y="5424357"/>
            <a:ext cx="9001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/>
              <a:t>Productos</a:t>
            </a:r>
            <a:r>
              <a:rPr lang="en-US" altLang="zh-CN" b="1" dirty="0"/>
              <a:t> </a:t>
            </a:r>
            <a:r>
              <a:rPr lang="en-US" altLang="zh-CN" b="1" dirty="0" err="1"/>
              <a:t>recomendados</a:t>
            </a:r>
            <a:r>
              <a:rPr lang="en-US" altLang="zh-CN" b="1" dirty="0"/>
              <a:t> de </a:t>
            </a:r>
            <a:r>
              <a:rPr lang="en-US" altLang="zh-CN" b="1" dirty="0" err="1"/>
              <a:t>Baiyun</a:t>
            </a:r>
            <a:r>
              <a:rPr lang="en-US" altLang="zh-CN" b="1" dirty="0"/>
              <a:t>: SS616 </a:t>
            </a:r>
            <a:r>
              <a:rPr lang="en-US" altLang="zh-CN" b="1" dirty="0" err="1"/>
              <a:t>Vidrio</a:t>
            </a:r>
            <a:r>
              <a:rPr lang="en-US" altLang="zh-CN" b="1" dirty="0"/>
              <a:t> </a:t>
            </a:r>
            <a:r>
              <a:rPr lang="en-US" altLang="zh-CN" b="1" dirty="0" err="1"/>
              <a:t>aislante</a:t>
            </a:r>
            <a:r>
              <a:rPr lang="en-US" altLang="zh-CN" b="1" dirty="0"/>
              <a:t> </a:t>
            </a:r>
            <a:r>
              <a:rPr lang="en-US" altLang="zh-CN" b="1" dirty="0" err="1"/>
              <a:t>sellador</a:t>
            </a:r>
            <a:r>
              <a:rPr lang="en-US" altLang="zh-CN" b="1" dirty="0"/>
              <a:t> no </a:t>
            </a:r>
            <a:r>
              <a:rPr lang="en-US" altLang="zh-CN" b="1" dirty="0" err="1"/>
              <a:t>estructural</a:t>
            </a:r>
            <a:r>
              <a:rPr lang="en-US" altLang="zh-CN" b="1" dirty="0"/>
              <a:t> 
Para Ig Unit On Above Applications
</a:t>
            </a:r>
            <a:endParaRPr lang="zh-CN" altLang="en-US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FEE9934-96EF-4EDA-8BDB-757A773ABDF7}"/>
              </a:ext>
            </a:extLst>
          </p:cNvPr>
          <p:cNvSpPr/>
          <p:nvPr/>
        </p:nvSpPr>
        <p:spPr>
          <a:xfrm>
            <a:off x="5111552" y="244849"/>
            <a:ext cx="40324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35295"/>
                </a:solidFill>
                <a:latin typeface="+mn-lt"/>
              </a:rPr>
              <a:t>Insulating</a:t>
            </a:r>
            <a:r>
              <a:rPr lang="en-US" altLang="zh-CN" b="1" dirty="0">
                <a:solidFill>
                  <a:srgbClr val="035295"/>
                </a:solidFill>
              </a:rPr>
              <a:t> </a:t>
            </a:r>
            <a:r>
              <a:rPr lang="en-US" altLang="zh-CN" sz="2800" b="1" dirty="0">
                <a:solidFill>
                  <a:srgbClr val="035295"/>
                </a:solidFill>
                <a:latin typeface="+mn-lt"/>
              </a:rPr>
              <a:t>Glass</a:t>
            </a:r>
            <a:r>
              <a:rPr lang="en-US" altLang="zh-CN" b="1" dirty="0">
                <a:solidFill>
                  <a:srgbClr val="035295"/>
                </a:solidFill>
              </a:rPr>
              <a:t> </a:t>
            </a:r>
            <a:r>
              <a:rPr lang="en-US" altLang="zh-CN" sz="2800" b="1" dirty="0">
                <a:solidFill>
                  <a:srgbClr val="035295"/>
                </a:solidFill>
                <a:latin typeface="+mn-lt"/>
              </a:rPr>
              <a:t>Sealant</a:t>
            </a:r>
            <a:endParaRPr lang="zh-CN" altLang="en-US" sz="2800" b="1" dirty="0">
              <a:solidFill>
                <a:srgbClr val="035295"/>
              </a:solidFill>
              <a:latin typeface="+mn-lt"/>
            </a:endParaRPr>
          </a:p>
        </p:txBody>
      </p:sp>
      <p:cxnSp>
        <p:nvCxnSpPr>
          <p:cNvPr id="9" name="直接连接符 5">
            <a:extLst>
              <a:ext uri="{FF2B5EF4-FFF2-40B4-BE49-F238E27FC236}">
                <a16:creationId xmlns:a16="http://schemas.microsoft.com/office/drawing/2014/main" id="{4EACE41B-DAD7-462F-B930-D502D6EE2F75}"/>
              </a:ext>
            </a:extLst>
          </p:cNvPr>
          <p:cNvCxnSpPr/>
          <p:nvPr/>
        </p:nvCxnSpPr>
        <p:spPr bwMode="auto">
          <a:xfrm>
            <a:off x="4860032" y="764704"/>
            <a:ext cx="417646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292E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88899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5">
            <a:extLst>
              <a:ext uri="{FF2B5EF4-FFF2-40B4-BE49-F238E27FC236}">
                <a16:creationId xmlns:a16="http://schemas.microsoft.com/office/drawing/2014/main" id="{9386C956-0E72-4D73-AD16-8AC5EE1BDD22}"/>
              </a:ext>
            </a:extLst>
          </p:cNvPr>
          <p:cNvCxnSpPr/>
          <p:nvPr/>
        </p:nvCxnSpPr>
        <p:spPr bwMode="auto">
          <a:xfrm>
            <a:off x="4860032" y="764704"/>
            <a:ext cx="417646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292E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7CD21184-7471-4E84-9CD3-3E2FDF6114AE}"/>
              </a:ext>
            </a:extLst>
          </p:cNvPr>
          <p:cNvSpPr txBox="1"/>
          <p:nvPr/>
        </p:nvSpPr>
        <p:spPr>
          <a:xfrm>
            <a:off x="5076056" y="158858"/>
            <a:ext cx="4788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>
                <a:solidFill>
                  <a:srgbClr val="035295"/>
                </a:solidFill>
                <a:latin typeface="+mn-lt"/>
              </a:rPr>
              <a:t>Propósito</a:t>
            </a:r>
            <a:r>
              <a:rPr lang="en-US" altLang="zh-CN" sz="3200" b="1" dirty="0">
                <a:solidFill>
                  <a:srgbClr val="035295"/>
                </a:solidFill>
                <a:latin typeface="+mn-lt"/>
              </a:rPr>
              <a:t> general</a:t>
            </a:r>
            <a:endParaRPr lang="zh-CN" altLang="en-US" sz="3200" b="1" dirty="0">
              <a:solidFill>
                <a:srgbClr val="035295"/>
              </a:solidFill>
              <a:latin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81AD3B9-FEC6-4396-BC03-9CAA6026BC7A}"/>
              </a:ext>
            </a:extLst>
          </p:cNvPr>
          <p:cNvSpPr txBox="1"/>
          <p:nvPr/>
        </p:nvSpPr>
        <p:spPr>
          <a:xfrm>
            <a:off x="449929" y="982835"/>
            <a:ext cx="7776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zh-CN" b="1" dirty="0">
                <a:solidFill>
                  <a:srgbClr val="035295"/>
                </a:solidFill>
              </a:rPr>
              <a:t>nombre del producto : SS601 </a:t>
            </a:r>
            <a:r>
              <a:rPr lang="es-ES" altLang="zh-CN" b="1" dirty="0" err="1">
                <a:solidFill>
                  <a:srgbClr val="035295"/>
                </a:solidFill>
              </a:rPr>
              <a:t>Construcción&amp;Glazing</a:t>
            </a:r>
            <a:r>
              <a:rPr lang="es-ES" altLang="zh-CN" b="1" dirty="0">
                <a:solidFill>
                  <a:srgbClr val="035295"/>
                </a:solidFill>
              </a:rPr>
              <a:t> </a:t>
            </a:r>
            <a:r>
              <a:rPr lang="es-ES" altLang="zh-CN" b="1" dirty="0" err="1">
                <a:solidFill>
                  <a:srgbClr val="035295"/>
                </a:solidFill>
              </a:rPr>
              <a:t>Silicone</a:t>
            </a:r>
            <a:r>
              <a:rPr lang="es-ES" altLang="zh-CN" b="1" dirty="0">
                <a:solidFill>
                  <a:srgbClr val="035295"/>
                </a:solidFill>
              </a:rPr>
              <a:t> </a:t>
            </a:r>
            <a:r>
              <a:rPr lang="es-ES" altLang="zh-CN" b="1" dirty="0" err="1">
                <a:solidFill>
                  <a:srgbClr val="035295"/>
                </a:solidFill>
              </a:rPr>
              <a:t>Sealant</a:t>
            </a:r>
            <a:r>
              <a:rPr lang="es-ES" altLang="zh-CN" b="1" dirty="0">
                <a:solidFill>
                  <a:srgbClr val="035295"/>
                </a:solidFill>
              </a:rPr>
              <a:t>
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A607110-7817-489F-A5AA-7CFED6044729}"/>
              </a:ext>
            </a:extLst>
          </p:cNvPr>
          <p:cNvSpPr txBox="1"/>
          <p:nvPr/>
        </p:nvSpPr>
        <p:spPr>
          <a:xfrm>
            <a:off x="449928" y="1277055"/>
            <a:ext cx="88745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>
                <a:solidFill>
                  <a:srgbClr val="035295"/>
                </a:solidFill>
              </a:rPr>
              <a:t>Características</a:t>
            </a:r>
            <a:r>
              <a:rPr lang="en-US" altLang="zh-CN" sz="1600" b="1" dirty="0">
                <a:solidFill>
                  <a:srgbClr val="035295"/>
                </a:solidFill>
              </a:rPr>
              <a:t> :</a:t>
            </a:r>
          </a:p>
          <a:p>
            <a:r>
              <a:rPr lang="es-ES" altLang="zh-CN" sz="1600" dirty="0">
                <a:solidFill>
                  <a:srgbClr val="0070C0"/>
                </a:solidFill>
              </a:rPr>
              <a:t>SS601 </a:t>
            </a:r>
            <a:r>
              <a:rPr lang="es-ES" altLang="zh-CN" sz="1600" dirty="0" err="1">
                <a:solidFill>
                  <a:srgbClr val="0070C0"/>
                </a:solidFill>
              </a:rPr>
              <a:t>Construction&amp;Glazing</a:t>
            </a:r>
            <a:r>
              <a:rPr lang="es-ES" altLang="zh-CN" sz="1600" dirty="0">
                <a:solidFill>
                  <a:srgbClr val="0070C0"/>
                </a:solidFill>
              </a:rPr>
              <a:t> </a:t>
            </a:r>
            <a:r>
              <a:rPr lang="es-ES" altLang="zh-CN" sz="1600" dirty="0" err="1">
                <a:solidFill>
                  <a:srgbClr val="0070C0"/>
                </a:solidFill>
              </a:rPr>
              <a:t>Silicone</a:t>
            </a:r>
            <a:r>
              <a:rPr lang="es-ES" altLang="zh-CN" sz="1600" dirty="0">
                <a:solidFill>
                  <a:srgbClr val="0070C0"/>
                </a:solidFill>
              </a:rPr>
              <a:t> </a:t>
            </a:r>
            <a:r>
              <a:rPr lang="es-ES" altLang="zh-CN" sz="1600" dirty="0" err="1">
                <a:solidFill>
                  <a:srgbClr val="0070C0"/>
                </a:solidFill>
              </a:rPr>
              <a:t>Sealant</a:t>
            </a:r>
            <a:r>
              <a:rPr lang="es-ES" altLang="zh-CN" sz="1600" dirty="0">
                <a:solidFill>
                  <a:srgbClr val="0070C0"/>
                </a:solidFill>
              </a:rPr>
              <a:t> es un sellador de silicona de construcción universal. Supera las desventajas del sellador de silicona de curado de </a:t>
            </a:r>
            <a:r>
              <a:rPr lang="es-ES" altLang="zh-CN" sz="1600" dirty="0" err="1">
                <a:solidFill>
                  <a:srgbClr val="0070C0"/>
                </a:solidFill>
              </a:rPr>
              <a:t>acetoxia</a:t>
            </a:r>
            <a:r>
              <a:rPr lang="es-ES" altLang="zh-CN" sz="1600" dirty="0">
                <a:solidFill>
                  <a:srgbClr val="0070C0"/>
                </a:solidFill>
              </a:rPr>
              <a:t>, como el olor desagradable, la corrosión al metal y el vidrio recubierto. SS601 puede sustituir el sellador de silicona de curado </a:t>
            </a:r>
            <a:r>
              <a:rPr lang="es-ES" altLang="zh-CN" sz="1600" dirty="0" err="1">
                <a:solidFill>
                  <a:srgbClr val="0070C0"/>
                </a:solidFill>
              </a:rPr>
              <a:t>acetoxy</a:t>
            </a:r>
            <a:r>
              <a:rPr lang="es-ES" altLang="zh-CN" sz="1600" dirty="0">
                <a:solidFill>
                  <a:srgbClr val="0070C0"/>
                </a:solidFill>
              </a:rPr>
              <a:t> para juntas de sellado y tiene una aplicación más amplia.
</a:t>
            </a:r>
            <a:endParaRPr lang="zh-CN" altLang="en-US" sz="1600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89D36B7-345D-4E16-B2EC-57E4B7401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5604" y="2754383"/>
            <a:ext cx="566846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 b="1" dirty="0" err="1">
                <a:solidFill>
                  <a:srgbClr val="0070C0"/>
                </a:solidFill>
                <a:cs typeface="Arial" panose="020B0604020202020204" pitchFamily="34" charset="0"/>
              </a:rPr>
              <a:t>Características</a:t>
            </a:r>
            <a:r>
              <a:rPr lang="en-US" altLang="zh-CN" b="1" dirty="0">
                <a:solidFill>
                  <a:srgbClr val="0070C0"/>
                </a:solidFill>
                <a:cs typeface="Arial" panose="020B0604020202020204" pitchFamily="34" charset="0"/>
              </a:rPr>
              <a:t> </a:t>
            </a:r>
            <a:r>
              <a:rPr lang="en-US" altLang="zh-CN" b="1" dirty="0" err="1">
                <a:solidFill>
                  <a:srgbClr val="0070C0"/>
                </a:solidFill>
                <a:cs typeface="Arial" panose="020B0604020202020204" pitchFamily="34" charset="0"/>
              </a:rPr>
              <a:t>técnicas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399AB1E-E600-4576-B332-1C78509C0439}"/>
              </a:ext>
            </a:extLst>
          </p:cNvPr>
          <p:cNvSpPr txBox="1"/>
          <p:nvPr/>
        </p:nvSpPr>
        <p:spPr>
          <a:xfrm>
            <a:off x="423041" y="5822613"/>
            <a:ext cx="7434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Estándares</a:t>
            </a:r>
            <a:r>
              <a:rPr lang="en-US" altLang="zh-CN" dirty="0"/>
              <a:t> </a:t>
            </a:r>
            <a:r>
              <a:rPr lang="en-US" altLang="zh-CN" dirty="0" err="1"/>
              <a:t>aplicables</a:t>
            </a:r>
            <a:r>
              <a:rPr lang="en-US" altLang="zh-CN" dirty="0"/>
              <a:t> ·ISO11600-F-20HM</a:t>
            </a:r>
          </a:p>
          <a:p>
            <a:r>
              <a:rPr lang="en-US" altLang="zh-CN" dirty="0"/>
              <a:t>·ASTM C920; Type S, Grade NS, Class 20, Use NT, A, G, M, O</a:t>
            </a:r>
          </a:p>
          <a:p>
            <a:endParaRPr lang="en-US" altLang="zh-CN" dirty="0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3D0FB6C0-B764-4A03-BE4A-0EA1B80E50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59178" y="3175693"/>
          <a:ext cx="5846395" cy="28766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4" name="Document" r:id="rId4" imgW="5261479" imgH="2245401" progId="Word.Document.12">
                  <p:embed/>
                </p:oleObj>
              </mc:Choice>
              <mc:Fallback>
                <p:oleObj name="Document" r:id="rId4" imgW="5261479" imgH="2245401" progId="Word.Document.12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3D0FB6C0-B764-4A03-BE4A-0EA1B80E50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59178" y="3175693"/>
                        <a:ext cx="5846395" cy="28766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DE7FB4BF-C0E9-492E-A21C-1F83734C0E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37" y="2914928"/>
            <a:ext cx="2841803" cy="287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78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5">
            <a:extLst>
              <a:ext uri="{FF2B5EF4-FFF2-40B4-BE49-F238E27FC236}">
                <a16:creationId xmlns:a16="http://schemas.microsoft.com/office/drawing/2014/main" id="{9386C956-0E72-4D73-AD16-8AC5EE1BDD22}"/>
              </a:ext>
            </a:extLst>
          </p:cNvPr>
          <p:cNvCxnSpPr/>
          <p:nvPr/>
        </p:nvCxnSpPr>
        <p:spPr bwMode="auto">
          <a:xfrm>
            <a:off x="4860032" y="764704"/>
            <a:ext cx="417646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292E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7CD21184-7471-4E84-9CD3-3E2FDF6114AE}"/>
              </a:ext>
            </a:extLst>
          </p:cNvPr>
          <p:cNvSpPr txBox="1"/>
          <p:nvPr/>
        </p:nvSpPr>
        <p:spPr>
          <a:xfrm>
            <a:off x="5076056" y="158858"/>
            <a:ext cx="4788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>
                <a:solidFill>
                  <a:srgbClr val="035295"/>
                </a:solidFill>
                <a:latin typeface="+mn-lt"/>
              </a:rPr>
              <a:t>Propósito</a:t>
            </a:r>
            <a:r>
              <a:rPr lang="en-US" altLang="zh-CN" sz="3200" b="1" dirty="0">
                <a:solidFill>
                  <a:srgbClr val="035295"/>
                </a:solidFill>
                <a:latin typeface="+mn-lt"/>
              </a:rPr>
              <a:t> general</a:t>
            </a:r>
            <a:endParaRPr lang="zh-CN" altLang="en-US" sz="3200" b="1" dirty="0">
              <a:solidFill>
                <a:srgbClr val="035295"/>
              </a:solidFill>
              <a:latin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81AD3B9-FEC6-4396-BC03-9CAA6026BC7A}"/>
              </a:ext>
            </a:extLst>
          </p:cNvPr>
          <p:cNvSpPr txBox="1"/>
          <p:nvPr/>
        </p:nvSpPr>
        <p:spPr>
          <a:xfrm>
            <a:off x="449929" y="982835"/>
            <a:ext cx="637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solidFill>
                  <a:srgbClr val="035295"/>
                </a:solidFill>
              </a:rPr>
              <a:t>nombre</a:t>
            </a:r>
            <a:r>
              <a:rPr lang="en-US" altLang="zh-CN" b="1" dirty="0">
                <a:solidFill>
                  <a:srgbClr val="035295"/>
                </a:solidFill>
              </a:rPr>
              <a:t> del </a:t>
            </a:r>
            <a:r>
              <a:rPr lang="en-US" altLang="zh-CN" b="1" dirty="0" err="1">
                <a:solidFill>
                  <a:srgbClr val="035295"/>
                </a:solidFill>
              </a:rPr>
              <a:t>producto</a:t>
            </a:r>
            <a:r>
              <a:rPr lang="en-US" altLang="zh-CN" b="1" dirty="0">
                <a:solidFill>
                  <a:srgbClr val="035295"/>
                </a:solidFill>
              </a:rPr>
              <a:t>:   </a:t>
            </a:r>
            <a:r>
              <a:rPr lang="en-US" altLang="zh-CN" dirty="0">
                <a:solidFill>
                  <a:srgbClr val="0070C0"/>
                </a:solidFill>
              </a:rPr>
              <a:t> SS850 </a:t>
            </a:r>
            <a:r>
              <a:rPr lang="en-US" altLang="zh-CN" dirty="0" err="1">
                <a:solidFill>
                  <a:srgbClr val="0070C0"/>
                </a:solidFill>
              </a:rPr>
              <a:t>Sellador</a:t>
            </a:r>
            <a:r>
              <a:rPr lang="en-US" altLang="zh-CN" dirty="0">
                <a:solidFill>
                  <a:srgbClr val="0070C0"/>
                </a:solidFill>
              </a:rPr>
              <a:t> de </a:t>
            </a:r>
            <a:r>
              <a:rPr lang="en-US" altLang="zh-CN" dirty="0" err="1">
                <a:solidFill>
                  <a:srgbClr val="0070C0"/>
                </a:solidFill>
              </a:rPr>
              <a:t>Silicona</a:t>
            </a:r>
            <a:r>
              <a:rPr lang="en-US" altLang="zh-CN" dirty="0">
                <a:solidFill>
                  <a:srgbClr val="0070C0"/>
                </a:solidFill>
              </a:rPr>
              <a:t> </a:t>
            </a:r>
            <a:r>
              <a:rPr lang="en-US" altLang="zh-CN" dirty="0" err="1">
                <a:solidFill>
                  <a:srgbClr val="0070C0"/>
                </a:solidFill>
              </a:rPr>
              <a:t>Neutra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A607110-7817-489F-A5AA-7CFED6044729}"/>
              </a:ext>
            </a:extLst>
          </p:cNvPr>
          <p:cNvSpPr txBox="1"/>
          <p:nvPr/>
        </p:nvSpPr>
        <p:spPr>
          <a:xfrm>
            <a:off x="449929" y="1196752"/>
            <a:ext cx="842493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rgbClr val="035295"/>
                </a:solidFill>
              </a:rPr>
              <a:t>Características</a:t>
            </a:r>
            <a:r>
              <a:rPr lang="en-US" altLang="zh-CN" b="1" dirty="0">
                <a:solidFill>
                  <a:srgbClr val="035295"/>
                </a:solidFill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s-ES" altLang="zh-CN" sz="1600" dirty="0">
                <a:solidFill>
                  <a:srgbClr val="0070C0"/>
                </a:solidFill>
              </a:rPr>
              <a:t>Cura neutral, Neutral curing, 	</a:t>
            </a:r>
          </a:p>
          <a:p>
            <a:pPr marL="342900" indent="-342900">
              <a:buFont typeface="+mj-lt"/>
              <a:buAutoNum type="arabicPeriod"/>
            </a:pPr>
            <a:r>
              <a:rPr lang="es-ES" altLang="zh-CN" sz="1600" dirty="0">
                <a:solidFill>
                  <a:srgbClr val="0070C0"/>
                </a:solidFill>
              </a:rPr>
              <a:t>Inodoro durante la cura</a:t>
            </a:r>
          </a:p>
          <a:p>
            <a:pPr marL="342900" indent="-342900">
              <a:buFont typeface="+mj-lt"/>
              <a:buAutoNum type="arabicPeriod"/>
            </a:pPr>
            <a:r>
              <a:rPr lang="es-ES" altLang="zh-CN" sz="1600" dirty="0">
                <a:solidFill>
                  <a:srgbClr val="0070C0"/>
                </a:solidFill>
              </a:rPr>
              <a:t>Resistencia al clima, rayos UV, agua y ozono</a:t>
            </a:r>
          </a:p>
          <a:p>
            <a:pPr marL="342900" indent="-342900">
              <a:buFont typeface="+mj-lt"/>
              <a:buAutoNum type="arabicPeriod"/>
            </a:pPr>
            <a:r>
              <a:rPr lang="es-ES" altLang="zh-CN" sz="1600" dirty="0">
                <a:solidFill>
                  <a:srgbClr val="0070C0"/>
                </a:solidFill>
              </a:rPr>
              <a:t>Adhiere a los materiales más comunes de la construcción</a:t>
            </a:r>
          </a:p>
          <a:p>
            <a:pPr marL="342900" indent="-342900">
              <a:buFont typeface="+mj-lt"/>
              <a:buAutoNum type="arabicPeriod"/>
            </a:pPr>
            <a:r>
              <a:rPr lang="es-ES" altLang="zh-CN" sz="1600" dirty="0">
                <a:solidFill>
                  <a:srgbClr val="0070C0"/>
                </a:solidFill>
              </a:rPr>
              <a:t>Compatible con otros selladores neutros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89D36B7-345D-4E16-B2EC-57E4B7401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5604" y="2754383"/>
            <a:ext cx="596046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 b="1" dirty="0" err="1">
                <a:solidFill>
                  <a:srgbClr val="0070C0"/>
                </a:solidFill>
                <a:cs typeface="Arial" panose="020B0604020202020204" pitchFamily="34" charset="0"/>
              </a:rPr>
              <a:t>Características</a:t>
            </a:r>
            <a:r>
              <a:rPr lang="en-US" altLang="zh-CN" b="1" dirty="0">
                <a:solidFill>
                  <a:srgbClr val="0070C0"/>
                </a:solidFill>
                <a:cs typeface="Arial" panose="020B0604020202020204" pitchFamily="34" charset="0"/>
              </a:rPr>
              <a:t> </a:t>
            </a:r>
            <a:r>
              <a:rPr lang="en-US" altLang="zh-CN" b="1" dirty="0" err="1">
                <a:solidFill>
                  <a:srgbClr val="0070C0"/>
                </a:solidFill>
                <a:cs typeface="Arial" panose="020B0604020202020204" pitchFamily="34" charset="0"/>
              </a:rPr>
              <a:t>técnicas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399AB1E-E600-4576-B332-1C78509C0439}"/>
              </a:ext>
            </a:extLst>
          </p:cNvPr>
          <p:cNvSpPr txBox="1"/>
          <p:nvPr/>
        </p:nvSpPr>
        <p:spPr>
          <a:xfrm>
            <a:off x="449929" y="6043340"/>
            <a:ext cx="7434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Estándares</a:t>
            </a:r>
            <a:r>
              <a:rPr lang="en-US" altLang="zh-CN" dirty="0"/>
              <a:t> </a:t>
            </a:r>
            <a:r>
              <a:rPr lang="en-US" altLang="zh-CN" dirty="0" err="1"/>
              <a:t>aplicables</a:t>
            </a:r>
            <a:r>
              <a:rPr lang="en-US" altLang="zh-CN" dirty="0"/>
              <a:t> ·ASTM C920; Type S, Grade NS, Class 12.5, Use NT, A, G, M, O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0FF2F03-6764-4866-8D38-F11932C51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12" y="2894807"/>
            <a:ext cx="2896592" cy="2927806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7391DC2-D129-47E0-B801-4A7C486817B0}"/>
              </a:ext>
            </a:extLst>
          </p:cNvPr>
          <p:cNvGraphicFramePr>
            <a:graphicFrameLocks noGrp="1"/>
          </p:cNvGraphicFramePr>
          <p:nvPr/>
        </p:nvGraphicFramePr>
        <p:xfrm>
          <a:off x="3203848" y="3229237"/>
          <a:ext cx="5189855" cy="2743200"/>
        </p:xfrm>
        <a:graphic>
          <a:graphicData uri="http://schemas.openxmlformats.org/drawingml/2006/table">
            <a:tbl>
              <a:tblPr/>
              <a:tblGrid>
                <a:gridCol w="2702560">
                  <a:extLst>
                    <a:ext uri="{9D8B030D-6E8A-4147-A177-3AD203B41FA5}">
                      <a16:colId xmlns:a16="http://schemas.microsoft.com/office/drawing/2014/main" val="3966268093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3468070412"/>
                    </a:ext>
                  </a:extLst>
                </a:gridCol>
                <a:gridCol w="1128395">
                  <a:extLst>
                    <a:ext uri="{9D8B030D-6E8A-4147-A177-3AD203B41FA5}">
                      <a16:colId xmlns:a16="http://schemas.microsoft.com/office/drawing/2014/main" val="17989115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Propiedades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Resultado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Método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8784015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b="1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Tal como se suministra- Testeado a 23°C (73°F) y 50% HR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3513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Densidad específica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1.5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ASTM D1475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86262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Tiempo de manipulación </a:t>
                      </a:r>
                      <a:r>
                        <a:rPr lang="es-AR" sz="12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(23°C, 50%HR)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10-20minutos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34483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Secado al tacto</a:t>
                      </a:r>
                      <a:r>
                        <a:rPr lang="es-AR" sz="12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(23°C, 50% HR)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30-60 minutos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ASTM C679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05070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AR" sz="12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Tiempo de curado(23°C, 50% HR)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7-14 days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5950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Escurrimiento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＜</a:t>
                      </a: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0.1mm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ASTM C639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4654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Contenido</a:t>
                      </a:r>
                      <a:r>
                        <a:rPr lang="en-US" sz="12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VOC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＜</a:t>
                      </a: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39g/L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00006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b="1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Curado-después de 21 días a 23°C (73°F) y 50% HR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7252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Durómetro </a:t>
                      </a:r>
                      <a:r>
                        <a:rPr lang="en-US" sz="12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Shore A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20-60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ASTM C661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9414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Resistencia a la elongación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28lb/in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ASTM C794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8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Capacidad de movimiento de junta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±12.5%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ASTM C719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307907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Resistencia a la tracción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60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al 25% de elongación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0.175MPa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ASTM C1135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2879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al 50% de elongación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0.268MPa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ASTM C1135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56739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3996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3B2948D-78BE-476B-B315-8AFC14A95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627" y="1124744"/>
            <a:ext cx="4876800" cy="3667125"/>
          </a:xfrm>
          <a:prstGeom prst="rect">
            <a:avLst/>
          </a:prstGeom>
        </p:spPr>
      </p:pic>
      <p:sp>
        <p:nvSpPr>
          <p:cNvPr id="5" name="TextBox 41">
            <a:extLst>
              <a:ext uri="{FF2B5EF4-FFF2-40B4-BE49-F238E27FC236}">
                <a16:creationId xmlns:a16="http://schemas.microsoft.com/office/drawing/2014/main" id="{F1290493-F890-460D-A2DE-88E0536D7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222" y="164443"/>
            <a:ext cx="4176018" cy="15696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1pPr>
            <a:lvl2pPr marL="742950" indent="-285750">
              <a:spcBef>
                <a:spcPts val="375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2pPr>
            <a:lvl3pPr marL="1143000" indent="-228600">
              <a:spcBef>
                <a:spcPts val="375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3pPr>
            <a:lvl4pPr marL="1600200" indent="-228600">
              <a:spcBef>
                <a:spcPts val="375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4pPr>
            <a:lvl5pPr marL="2057400" indent="-228600">
              <a:spcBef>
                <a:spcPts val="375"/>
              </a:spcBef>
              <a:buClr>
                <a:schemeClr val="accent1"/>
              </a:buClr>
              <a:buFont typeface="Wingdings 2" pitchFamily="18" charset="2"/>
              <a:buChar char="o"/>
              <a:defRPr sz="20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o"/>
              <a:defRPr sz="20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o"/>
              <a:defRPr sz="20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o"/>
              <a:defRPr sz="20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o"/>
              <a:defRPr sz="20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itchFamily="34" charset="0"/>
              <a:buNone/>
              <a:defRPr/>
            </a:pPr>
            <a:r>
              <a:rPr lang="es-ES" altLang="zh-CN" sz="3200" b="1" dirty="0">
                <a:solidFill>
                  <a:srgbClr val="035295"/>
                </a:solidFill>
                <a:latin typeface="+mn-lt"/>
                <a:ea typeface="宋体" panose="02010600030101010101" pitchFamily="2" charset="-122"/>
              </a:rPr>
              <a:t>Soluciones de sellado de ventanas y puertas
</a:t>
            </a:r>
            <a:endParaRPr lang="zh-CN" altLang="en-US" sz="3200" b="1" dirty="0">
              <a:solidFill>
                <a:srgbClr val="035295"/>
              </a:solidFill>
              <a:latin typeface="+mn-lt"/>
              <a:ea typeface="宋体" panose="02010600030101010101" pitchFamily="2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55CF890-7191-4EBE-B3F8-42AE644F1D82}"/>
              </a:ext>
            </a:extLst>
          </p:cNvPr>
          <p:cNvCxnSpPr/>
          <p:nvPr/>
        </p:nvCxnSpPr>
        <p:spPr bwMode="auto">
          <a:xfrm>
            <a:off x="4860032" y="764704"/>
            <a:ext cx="417646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292E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BF117D0B-98CC-409F-AEF6-78D9989F6B0F}"/>
              </a:ext>
            </a:extLst>
          </p:cNvPr>
          <p:cNvSpPr txBox="1"/>
          <p:nvPr/>
        </p:nvSpPr>
        <p:spPr>
          <a:xfrm>
            <a:off x="0" y="5380672"/>
            <a:ext cx="93410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zh-CN" b="1" dirty="0"/>
              <a:t>Productos recomendados de BAIYUN: SS601-SS850-SS550
SS601-Construcción acristalamiento, calafateo y sellado entre aluminio y hormigón
SS850-Sellado claro entre vidrio y aluminio, así como </a:t>
            </a:r>
            <a:r>
              <a:rPr lang="es-ES" altLang="zh-CN" b="1" dirty="0" err="1"/>
              <a:t>Alu</a:t>
            </a:r>
            <a:r>
              <a:rPr lang="es-ES" altLang="zh-CN" b="1" dirty="0"/>
              <a:t>. &amp; Hormigón
SS550-Sealing entre vidrio y aluminio 
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1F6B1BC-E6DA-41AD-B1E3-5EBEA0267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4" y="1090519"/>
            <a:ext cx="1429332" cy="144773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A6738F2-C03F-482A-88D8-8141B97792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468" y="2561324"/>
            <a:ext cx="1429332" cy="144473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52EA36A-0CDC-4E0A-8731-45D08C3F77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800" y="3536235"/>
            <a:ext cx="1597313" cy="158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39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69AE8C1-4700-4FC3-98F3-39595DF546E0}"/>
              </a:ext>
            </a:extLst>
          </p:cNvPr>
          <p:cNvSpPr/>
          <p:nvPr/>
        </p:nvSpPr>
        <p:spPr bwMode="auto">
          <a:xfrm>
            <a:off x="3275856" y="1052736"/>
            <a:ext cx="2016224" cy="646331"/>
          </a:xfrm>
          <a:prstGeom prst="rect">
            <a:avLst/>
          </a:prstGeom>
          <a:solidFill>
            <a:srgbClr val="3399FF"/>
          </a:solidFill>
          <a:ln w="9525" cap="flat" cmpd="sng" algn="ctr">
            <a:solidFill>
              <a:srgbClr val="0A92D8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95D8F6F-C414-4730-9D6B-071833686E3D}"/>
              </a:ext>
            </a:extLst>
          </p:cNvPr>
          <p:cNvSpPr txBox="1"/>
          <p:nvPr/>
        </p:nvSpPr>
        <p:spPr>
          <a:xfrm>
            <a:off x="755576" y="3173472"/>
            <a:ext cx="7920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zh-CN" dirty="0">
                <a:solidFill>
                  <a:srgbClr val="0070C0"/>
                </a:solidFill>
              </a:rPr>
              <a:t>BAIYUN INSULATING GLASS SEALANT está catalogado como producto proveedor en IGCC/IGMA y también aprobado y recomendado por el vidrio Guardian.
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763EDF5-82EE-43BF-B317-366D33D1F033}"/>
              </a:ext>
            </a:extLst>
          </p:cNvPr>
          <p:cNvSpPr txBox="1"/>
          <p:nvPr/>
        </p:nvSpPr>
        <p:spPr>
          <a:xfrm>
            <a:off x="3146476" y="1179056"/>
            <a:ext cx="2274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¿Por </a:t>
            </a:r>
            <a:r>
              <a:rPr lang="en-US" altLang="zh-CN" b="1" dirty="0" err="1"/>
              <a:t>qué</a:t>
            </a:r>
            <a:r>
              <a:rPr lang="en-US" altLang="zh-CN" b="1" dirty="0"/>
              <a:t> BAIYUN?
</a:t>
            </a:r>
            <a:endParaRPr lang="zh-CN" altLang="en-US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0566DDA-7163-4B06-A3A6-E75B9DB85579}"/>
              </a:ext>
            </a:extLst>
          </p:cNvPr>
          <p:cNvSpPr txBox="1"/>
          <p:nvPr/>
        </p:nvSpPr>
        <p:spPr>
          <a:xfrm>
            <a:off x="755576" y="2060848"/>
            <a:ext cx="83884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zh-CN" dirty="0">
                <a:solidFill>
                  <a:srgbClr val="0070C0"/>
                </a:solidFill>
              </a:rPr>
              <a:t>Normas: ENG1279-2/3/4/6 
Garantía de calidad: 15 años a 25 años
Trayectoria de calidad probada: China, Corea, EAU, Arabia Saudita, Jordania, Malasia, Filipinas, Colombia, Chile, México, Estados Unidos. 
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B07409-E3D0-4BF8-8075-530BB8EC60C1}"/>
              </a:ext>
            </a:extLst>
          </p:cNvPr>
          <p:cNvSpPr txBox="1"/>
          <p:nvPr/>
        </p:nvSpPr>
        <p:spPr>
          <a:xfrm>
            <a:off x="2736108" y="5984998"/>
            <a:ext cx="3377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zh-CN" b="1" dirty="0">
                <a:solidFill>
                  <a:srgbClr val="035295"/>
                </a:solidFill>
              </a:rPr>
              <a:t>Gestión estricta de la calidad
</a:t>
            </a:r>
            <a:endParaRPr lang="zh-CN" altLang="en-US" dirty="0"/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13BE8167-67A1-4942-B2CF-D7462D9C6EA8}"/>
              </a:ext>
            </a:extLst>
          </p:cNvPr>
          <p:cNvSpPr/>
          <p:nvPr/>
        </p:nvSpPr>
        <p:spPr bwMode="auto">
          <a:xfrm>
            <a:off x="3995936" y="4969336"/>
            <a:ext cx="360040" cy="1015662"/>
          </a:xfrm>
          <a:prstGeom prst="downArrow">
            <a:avLst/>
          </a:prstGeom>
          <a:solidFill>
            <a:srgbClr val="7FC4E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8" name="直接连接符 5">
            <a:extLst>
              <a:ext uri="{FF2B5EF4-FFF2-40B4-BE49-F238E27FC236}">
                <a16:creationId xmlns:a16="http://schemas.microsoft.com/office/drawing/2014/main" id="{DF1F716C-95BA-434F-AE00-A80487F2F18E}"/>
              </a:ext>
            </a:extLst>
          </p:cNvPr>
          <p:cNvCxnSpPr/>
          <p:nvPr/>
        </p:nvCxnSpPr>
        <p:spPr bwMode="auto">
          <a:xfrm>
            <a:off x="4860032" y="764704"/>
            <a:ext cx="417646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292E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3479B54C-0191-4AB2-A782-9E5F61335835}"/>
              </a:ext>
            </a:extLst>
          </p:cNvPr>
          <p:cNvSpPr/>
          <p:nvPr/>
        </p:nvSpPr>
        <p:spPr>
          <a:xfrm>
            <a:off x="5111552" y="244849"/>
            <a:ext cx="40324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35295"/>
                </a:solidFill>
                <a:latin typeface="+mn-lt"/>
              </a:rPr>
              <a:t>Insulating</a:t>
            </a:r>
            <a:r>
              <a:rPr lang="en-US" altLang="zh-CN" b="1" dirty="0">
                <a:solidFill>
                  <a:srgbClr val="035295"/>
                </a:solidFill>
              </a:rPr>
              <a:t> </a:t>
            </a:r>
            <a:r>
              <a:rPr lang="en-US" altLang="zh-CN" sz="2800" b="1" dirty="0">
                <a:solidFill>
                  <a:srgbClr val="035295"/>
                </a:solidFill>
                <a:latin typeface="+mn-lt"/>
              </a:rPr>
              <a:t>Glass</a:t>
            </a:r>
            <a:r>
              <a:rPr lang="en-US" altLang="zh-CN" b="1" dirty="0">
                <a:solidFill>
                  <a:srgbClr val="035295"/>
                </a:solidFill>
              </a:rPr>
              <a:t> </a:t>
            </a:r>
            <a:r>
              <a:rPr lang="en-US" altLang="zh-CN" sz="2800" b="1" dirty="0">
                <a:solidFill>
                  <a:srgbClr val="035295"/>
                </a:solidFill>
                <a:latin typeface="+mn-lt"/>
              </a:rPr>
              <a:t>Sealant</a:t>
            </a:r>
            <a:endParaRPr lang="zh-CN" altLang="en-US" sz="2800" b="1" dirty="0">
              <a:solidFill>
                <a:srgbClr val="035295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4141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5"/>
          <p:cNvSpPr txBox="1"/>
          <p:nvPr/>
        </p:nvSpPr>
        <p:spPr>
          <a:xfrm>
            <a:off x="0" y="1009972"/>
            <a:ext cx="59118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s-ES" altLang="zh-CN" sz="2800" b="1" dirty="0">
                <a:solidFill>
                  <a:srgbClr val="035295"/>
                </a:solidFill>
                <a:latin typeface="Times New Roman" panose="02020603050405020304" pitchFamily="18" charset="0"/>
                <a:ea typeface="+mn-ea"/>
                <a:cs typeface="Helvetica Neue Light"/>
              </a:rPr>
              <a:t>11 Sistemas/Estándares de Gestión
</a:t>
            </a:r>
            <a:endParaRPr kumimoji="1" lang="zh-CN" altLang="en-US" sz="2800" b="1" dirty="0">
              <a:solidFill>
                <a:srgbClr val="035295"/>
              </a:solidFill>
              <a:latin typeface="Times New Roman" panose="02020603050405020304" pitchFamily="18" charset="0"/>
              <a:ea typeface="+mn-ea"/>
              <a:cs typeface="Helvetica Neue Light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/>
        </p:nvSpPr>
        <p:spPr bwMode="auto">
          <a:xfrm>
            <a:off x="-443449" y="1149551"/>
            <a:ext cx="3413054" cy="1130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170" tIns="46990" rIns="90170" bIns="90170" anchor="ctr"/>
          <a:lstStyle/>
          <a:p>
            <a:pPr algn="r"/>
            <a:endParaRPr kumimoji="1" lang="en-US" altLang="zh-CN" sz="3200" b="1" dirty="0">
              <a:solidFill>
                <a:srgbClr val="035295"/>
              </a:solidFill>
              <a:latin typeface="Times New Roman" panose="02020603050405020304" pitchFamily="18" charset="0"/>
              <a:ea typeface="+mn-ea"/>
              <a:cs typeface="Helvetica Neue Light"/>
            </a:endParaRPr>
          </a:p>
        </p:txBody>
      </p:sp>
      <p:cxnSp>
        <p:nvCxnSpPr>
          <p:cNvPr id="5" name="直接连接符 5"/>
          <p:cNvCxnSpPr/>
          <p:nvPr/>
        </p:nvCxnSpPr>
        <p:spPr bwMode="auto">
          <a:xfrm>
            <a:off x="4860032" y="764704"/>
            <a:ext cx="417646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292E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TextBox 41"/>
          <p:cNvSpPr txBox="1">
            <a:spLocks noChangeArrowheads="1"/>
          </p:cNvSpPr>
          <p:nvPr/>
        </p:nvSpPr>
        <p:spPr bwMode="auto">
          <a:xfrm>
            <a:off x="4831184" y="179929"/>
            <a:ext cx="4176018" cy="10772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1pPr>
            <a:lvl2pPr marL="742950" indent="-285750">
              <a:spcBef>
                <a:spcPts val="375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2pPr>
            <a:lvl3pPr marL="1143000" indent="-228600">
              <a:spcBef>
                <a:spcPts val="375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3pPr>
            <a:lvl4pPr marL="1600200" indent="-228600">
              <a:spcBef>
                <a:spcPts val="375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4pPr>
            <a:lvl5pPr marL="2057400" indent="-228600">
              <a:spcBef>
                <a:spcPts val="375"/>
              </a:spcBef>
              <a:buClr>
                <a:schemeClr val="accent1"/>
              </a:buClr>
              <a:buFont typeface="Wingdings 2" pitchFamily="18" charset="2"/>
              <a:buChar char="o"/>
              <a:defRPr sz="20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o"/>
              <a:defRPr sz="20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o"/>
              <a:defRPr sz="20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o"/>
              <a:defRPr sz="20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o"/>
              <a:defRPr sz="20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itchFamily="34" charset="0"/>
              <a:buNone/>
              <a:defRPr/>
            </a:pPr>
            <a:r>
              <a:rPr lang="en-US" altLang="zh-CN" sz="3200" b="1" dirty="0" err="1">
                <a:solidFill>
                  <a:srgbClr val="035295"/>
                </a:solidFill>
                <a:latin typeface="+mn-lt"/>
                <a:ea typeface="宋体" panose="02010600030101010101" pitchFamily="2" charset="-122"/>
              </a:rPr>
              <a:t>Gestión</a:t>
            </a:r>
            <a:r>
              <a:rPr lang="en-US" altLang="zh-CN" sz="3200" b="1" dirty="0">
                <a:solidFill>
                  <a:srgbClr val="035295"/>
                </a:solidFill>
                <a:latin typeface="+mn-lt"/>
                <a:ea typeface="宋体" panose="02010600030101010101" pitchFamily="2" charset="-122"/>
              </a:rPr>
              <a:t> de la </a:t>
            </a:r>
            <a:r>
              <a:rPr lang="en-US" altLang="zh-CN" sz="3200" b="1" dirty="0" err="1">
                <a:solidFill>
                  <a:srgbClr val="035295"/>
                </a:solidFill>
                <a:latin typeface="+mn-lt"/>
                <a:ea typeface="宋体" panose="02010600030101010101" pitchFamily="2" charset="-122"/>
              </a:rPr>
              <a:t>calidad</a:t>
            </a:r>
            <a:r>
              <a:rPr lang="en-US" altLang="zh-CN" sz="3200" b="1" dirty="0">
                <a:solidFill>
                  <a:srgbClr val="035295"/>
                </a:solidFill>
                <a:latin typeface="+mn-lt"/>
                <a:ea typeface="宋体" panose="02010600030101010101" pitchFamily="2" charset="-122"/>
              </a:rPr>
              <a:t>
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1511"/>
            <a:ext cx="9144000" cy="529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71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3"/>
          <p:cNvSpPr>
            <a:spLocks noChangeArrowheads="1"/>
          </p:cNvSpPr>
          <p:nvPr/>
        </p:nvSpPr>
        <p:spPr bwMode="auto">
          <a:xfrm>
            <a:off x="8243888" y="6381750"/>
            <a:ext cx="466725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zh-CN" altLang="zh-CN">
                <a:solidFill>
                  <a:srgbClr val="000000"/>
                </a:solidFill>
                <a:sym typeface="Arial" panose="020B0604020202020204" pitchFamily="34" charset="0"/>
              </a:rPr>
              <a:t>*</a:t>
            </a:r>
          </a:p>
        </p:txBody>
      </p:sp>
      <p:pic>
        <p:nvPicPr>
          <p:cNvPr id="10243" name="Picture 2" descr="C:\Users\b\Desktop\图片1_副本.jpg"/>
          <p:cNvPicPr>
            <a:picLocks noChangeAspect="1" noChangeArrowheads="1"/>
          </p:cNvPicPr>
          <p:nvPr/>
        </p:nvPicPr>
        <p:blipFill>
          <a:blip r:embed="rId2" cstate="print"/>
          <a:srcRect l="6824" t="16350" r="15961" b="11911"/>
          <a:stretch>
            <a:fillRect/>
          </a:stretch>
        </p:blipFill>
        <p:spPr bwMode="auto">
          <a:xfrm>
            <a:off x="6628" y="1131714"/>
            <a:ext cx="9137372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2" name="TextBox 4"/>
          <p:cNvSpPr>
            <a:spLocks noChangeArrowheads="1"/>
          </p:cNvSpPr>
          <p:nvPr/>
        </p:nvSpPr>
        <p:spPr bwMode="auto">
          <a:xfrm>
            <a:off x="0" y="5181252"/>
            <a:ext cx="4248150" cy="1189038"/>
          </a:xfrm>
          <a:prstGeom prst="rect">
            <a:avLst/>
          </a:prstGeom>
          <a:solidFill>
            <a:srgbClr val="002060">
              <a:alpha val="52156"/>
            </a:srgbClr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The factory bird 's-eye view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微软雅黑" panose="020B0503020204020204" charset="-122"/>
              </a:rPr>
              <a:t>Area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微软雅黑" panose="020B0503020204020204" charset="-122"/>
              </a:rPr>
              <a:t>：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微软雅黑" panose="020B0503020204020204" charset="-122"/>
              </a:rPr>
              <a:t>40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微软雅黑" panose="020B0503020204020204" charset="-122"/>
              </a:rPr>
              <a:t>，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微软雅黑" panose="020B0503020204020204" charset="-122"/>
              </a:rPr>
              <a:t>000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微软雅黑" panose="020B0503020204020204" charset="-122"/>
              </a:rPr>
              <a:t>㎡</a:t>
            </a:r>
            <a:endParaRPr lang="en-US" altLang="zh-CN" sz="2400" b="1" dirty="0">
              <a:solidFill>
                <a:schemeClr val="bg1"/>
              </a:solidFill>
              <a:latin typeface="Times New Roman" panose="02020603050405020304" pitchFamily="18" charset="0"/>
              <a:sym typeface="微软雅黑" panose="020B0503020204020204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微软雅黑" panose="020B0503020204020204" charset="-122"/>
              </a:rPr>
              <a:t>Capacity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微软雅黑" panose="020B0503020204020204" charset="-122"/>
              </a:rPr>
              <a:t>：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微软雅黑" panose="020B0503020204020204" charset="-122"/>
              </a:rPr>
              <a:t>120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微软雅黑" panose="020B0503020204020204" charset="-122"/>
              </a:rPr>
              <a:t>，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微软雅黑" panose="020B0503020204020204" charset="-122"/>
              </a:rPr>
              <a:t>000 tons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sym typeface="微软雅黑" panose="020B0503020204020204" charset="-122"/>
            </a:endParaRPr>
          </a:p>
        </p:txBody>
      </p:sp>
      <p:cxnSp>
        <p:nvCxnSpPr>
          <p:cNvPr id="5" name="直接连接符 5"/>
          <p:cNvCxnSpPr/>
          <p:nvPr/>
        </p:nvCxnSpPr>
        <p:spPr bwMode="auto">
          <a:xfrm>
            <a:off x="4860032" y="764704"/>
            <a:ext cx="417646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292E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41"/>
          <p:cNvSpPr txBox="1">
            <a:spLocks noChangeArrowheads="1"/>
          </p:cNvSpPr>
          <p:nvPr/>
        </p:nvSpPr>
        <p:spPr bwMode="auto">
          <a:xfrm>
            <a:off x="4831184" y="179929"/>
            <a:ext cx="4176018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charset="-122"/>
              </a:defRPr>
            </a:lvl1pPr>
            <a:lvl2pPr marL="742950" indent="-285750">
              <a:spcBef>
                <a:spcPts val="375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charset="-122"/>
              </a:defRPr>
            </a:lvl2pPr>
            <a:lvl3pPr marL="1143000" indent="-228600">
              <a:spcBef>
                <a:spcPts val="375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charset="-122"/>
              </a:defRPr>
            </a:lvl3pPr>
            <a:lvl4pPr marL="1600200" indent="-228600">
              <a:spcBef>
                <a:spcPts val="375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charset="-122"/>
              </a:defRPr>
            </a:lvl4pPr>
            <a:lvl5pPr marL="2057400" indent="-228600">
              <a:spcBef>
                <a:spcPts val="375"/>
              </a:spcBef>
              <a:buClr>
                <a:schemeClr val="accent1"/>
              </a:buClr>
              <a:buFont typeface="Wingdings 2" pitchFamily="18" charset="2"/>
              <a:buChar char="o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o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o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o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o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solidFill>
                  <a:srgbClr val="035295"/>
                </a:solidFill>
                <a:latin typeface="+mn-lt"/>
                <a:ea typeface="宋体" panose="02010600030101010101" pitchFamily="2" charset="-122"/>
              </a:rPr>
              <a:t>Company</a:t>
            </a:r>
            <a:r>
              <a:rPr lang="zh-CN" altLang="en-US" sz="3200" b="1" dirty="0">
                <a:solidFill>
                  <a:srgbClr val="035295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3200" b="1" dirty="0">
                <a:solidFill>
                  <a:srgbClr val="035295"/>
                </a:solidFill>
                <a:latin typeface="+mn-lt"/>
                <a:ea typeface="宋体" panose="02010600030101010101" pitchFamily="2" charset="-122"/>
              </a:rPr>
              <a:t>Profile</a:t>
            </a:r>
            <a:endParaRPr lang="zh-CN" altLang="en-US" sz="3200" b="1" dirty="0">
              <a:solidFill>
                <a:srgbClr val="035295"/>
              </a:solidFill>
              <a:latin typeface="+mn-lt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 bldLvl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9512" y="1002232"/>
            <a:ext cx="82809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s-ES" altLang="zh-CN" sz="2800" b="1" dirty="0">
                <a:solidFill>
                  <a:srgbClr val="035295"/>
                </a:solidFill>
                <a:latin typeface="Times New Roman" panose="02020603050405020304" pitchFamily="18" charset="0"/>
                <a:ea typeface="+mn-ea"/>
                <a:cs typeface="Helvetica Neue Light"/>
              </a:rPr>
              <a:t>58 veces proceso de prueba en la fábrica de </a:t>
            </a:r>
            <a:r>
              <a:rPr kumimoji="1" lang="es-ES" altLang="zh-CN" sz="2800" b="1" dirty="0" err="1">
                <a:solidFill>
                  <a:srgbClr val="035295"/>
                </a:solidFill>
                <a:latin typeface="Times New Roman" panose="02020603050405020304" pitchFamily="18" charset="0"/>
                <a:ea typeface="+mn-ea"/>
                <a:cs typeface="Helvetica Neue Light"/>
              </a:rPr>
              <a:t>Baiyun</a:t>
            </a:r>
            <a:r>
              <a:rPr kumimoji="1" lang="es-ES" altLang="zh-CN" sz="2800" b="1" dirty="0">
                <a:solidFill>
                  <a:srgbClr val="035295"/>
                </a:solidFill>
                <a:latin typeface="Times New Roman" panose="02020603050405020304" pitchFamily="18" charset="0"/>
                <a:ea typeface="+mn-ea"/>
                <a:cs typeface="Helvetica Neue Light"/>
              </a:rPr>
              <a:t>
</a:t>
            </a:r>
            <a:endParaRPr kumimoji="1" lang="zh-CN" altLang="en-US" sz="2800" b="1" dirty="0">
              <a:solidFill>
                <a:srgbClr val="035295"/>
              </a:solidFill>
              <a:latin typeface="Times New Roman" panose="02020603050405020304" pitchFamily="18" charset="0"/>
              <a:ea typeface="+mn-ea"/>
              <a:cs typeface="Helvetica Neue Light"/>
            </a:endParaRP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4860032" y="764704"/>
            <a:ext cx="417646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292E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41"/>
          <p:cNvSpPr txBox="1">
            <a:spLocks noChangeArrowheads="1"/>
          </p:cNvSpPr>
          <p:nvPr/>
        </p:nvSpPr>
        <p:spPr bwMode="auto">
          <a:xfrm>
            <a:off x="4831184" y="179929"/>
            <a:ext cx="4176018" cy="10772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1pPr>
            <a:lvl2pPr marL="742950" indent="-285750">
              <a:spcBef>
                <a:spcPts val="375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2pPr>
            <a:lvl3pPr marL="1143000" indent="-228600">
              <a:spcBef>
                <a:spcPts val="375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3pPr>
            <a:lvl4pPr marL="1600200" indent="-228600">
              <a:spcBef>
                <a:spcPts val="375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4pPr>
            <a:lvl5pPr marL="2057400" indent="-228600">
              <a:spcBef>
                <a:spcPts val="375"/>
              </a:spcBef>
              <a:buClr>
                <a:schemeClr val="accent1"/>
              </a:buClr>
              <a:buFont typeface="Wingdings 2" pitchFamily="18" charset="2"/>
              <a:buChar char="o"/>
              <a:defRPr sz="20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o"/>
              <a:defRPr sz="20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o"/>
              <a:defRPr sz="20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o"/>
              <a:defRPr sz="20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o"/>
              <a:defRPr sz="20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itchFamily="34" charset="0"/>
              <a:buNone/>
              <a:defRPr/>
            </a:pPr>
            <a:r>
              <a:rPr lang="en-US" altLang="zh-CN" sz="3200" b="1" dirty="0" err="1">
                <a:solidFill>
                  <a:srgbClr val="035295"/>
                </a:solidFill>
                <a:latin typeface="+mn-lt"/>
                <a:ea typeface="宋体" panose="02010600030101010101" pitchFamily="2" charset="-122"/>
              </a:rPr>
              <a:t>Gestión</a:t>
            </a:r>
            <a:r>
              <a:rPr lang="en-US" altLang="zh-CN" sz="3200" b="1" dirty="0">
                <a:solidFill>
                  <a:srgbClr val="035295"/>
                </a:solidFill>
                <a:latin typeface="+mn-lt"/>
                <a:ea typeface="宋体" panose="02010600030101010101" pitchFamily="2" charset="-122"/>
              </a:rPr>
              <a:t> de la </a:t>
            </a:r>
            <a:r>
              <a:rPr lang="en-US" altLang="zh-CN" sz="3200" b="1" dirty="0" err="1">
                <a:solidFill>
                  <a:srgbClr val="035295"/>
                </a:solidFill>
                <a:latin typeface="+mn-lt"/>
                <a:ea typeface="宋体" panose="02010600030101010101" pitchFamily="2" charset="-122"/>
              </a:rPr>
              <a:t>calidad</a:t>
            </a:r>
            <a:r>
              <a:rPr lang="en-US" altLang="zh-CN" sz="3200" b="1" dirty="0">
                <a:solidFill>
                  <a:srgbClr val="035295"/>
                </a:solidFill>
                <a:latin typeface="+mn-lt"/>
                <a:ea typeface="宋体" panose="02010600030101010101" pitchFamily="2" charset="-122"/>
              </a:rPr>
              <a:t>
</a:t>
            </a:r>
          </a:p>
        </p:txBody>
      </p:sp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26106909-10B4-4B47-A77C-D5924D0E5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479285"/>
            <a:ext cx="7920880" cy="537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64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ext Box 3"/>
          <p:cNvSpPr txBox="1"/>
          <p:nvPr/>
        </p:nvSpPr>
        <p:spPr>
          <a:xfrm>
            <a:off x="142875" y="1090613"/>
            <a:ext cx="8750300" cy="132600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lIns="90170" tIns="46990" rIns="90170" bIns="46990">
            <a:spAutoFit/>
          </a:bodyPr>
          <a:lstStyle/>
          <a:p>
            <a:pPr eaLnBrk="1" hangingPunct="1">
              <a:lnSpc>
                <a:spcPts val="2400"/>
              </a:lnSpc>
            </a:pPr>
            <a:r>
              <a:rPr lang="es-ES" altLang="zh-CN" sz="2000" dirty="0">
                <a:solidFill>
                  <a:srgbClr val="0070C0"/>
                </a:solidFill>
                <a:latin typeface="+mn-lt"/>
              </a:rPr>
              <a:t>En 2002, BAIYUN construyó la Primera Línea de Producción Totalmente Automática y Continua de China. El control informático de la línea de producción mejoró en gran medida la calidad y la eficiencia de la producción.
</a:t>
            </a:r>
            <a:endParaRPr lang="en-US" altLang="zh-CN" sz="20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47106" name="Rectangle 3"/>
          <p:cNvSpPr>
            <a:spLocks noGrp="1"/>
          </p:cNvSpPr>
          <p:nvPr/>
        </p:nvSpPr>
        <p:spPr>
          <a:xfrm>
            <a:off x="5589588" y="901700"/>
            <a:ext cx="3303588" cy="444500"/>
          </a:xfrm>
          <a:prstGeom prst="rect">
            <a:avLst/>
          </a:prstGeom>
          <a:noFill/>
          <a:ln w="9525">
            <a:noFill/>
          </a:ln>
        </p:spPr>
        <p:txBody>
          <a:bodyPr lIns="90170" tIns="46990" rIns="90170" bIns="90170" anchor="ctr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000" b="1" i="0" u="none" strike="noStrike" kern="1200" cap="none" spc="0" normalizeH="0" baseline="0" noProof="1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cxnSp>
        <p:nvCxnSpPr>
          <p:cNvPr id="16" name="直接连接符 5"/>
          <p:cNvCxnSpPr/>
          <p:nvPr/>
        </p:nvCxnSpPr>
        <p:spPr bwMode="auto">
          <a:xfrm>
            <a:off x="4860032" y="764704"/>
            <a:ext cx="417646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292E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Box 41"/>
          <p:cNvSpPr txBox="1">
            <a:spLocks noChangeArrowheads="1"/>
          </p:cNvSpPr>
          <p:nvPr/>
        </p:nvSpPr>
        <p:spPr bwMode="auto">
          <a:xfrm>
            <a:off x="4831184" y="179929"/>
            <a:ext cx="4176018" cy="9541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1pPr>
            <a:lvl2pPr marL="742950" indent="-285750">
              <a:spcBef>
                <a:spcPts val="375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2pPr>
            <a:lvl3pPr marL="1143000" indent="-228600">
              <a:spcBef>
                <a:spcPts val="375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3pPr>
            <a:lvl4pPr marL="1600200" indent="-228600">
              <a:spcBef>
                <a:spcPts val="375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4pPr>
            <a:lvl5pPr marL="2057400" indent="-228600">
              <a:spcBef>
                <a:spcPts val="375"/>
              </a:spcBef>
              <a:buClr>
                <a:schemeClr val="accent1"/>
              </a:buClr>
              <a:buFont typeface="Wingdings 2" pitchFamily="18" charset="2"/>
              <a:buChar char="o"/>
              <a:defRPr sz="20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o"/>
              <a:defRPr sz="20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o"/>
              <a:defRPr sz="20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o"/>
              <a:defRPr sz="20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o"/>
              <a:defRPr sz="20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itchFamily="34" charset="0"/>
              <a:buNone/>
              <a:defRPr/>
            </a:pPr>
            <a:r>
              <a:rPr lang="en-US" altLang="zh-CN" sz="2800" b="1" dirty="0" err="1">
                <a:solidFill>
                  <a:srgbClr val="035295"/>
                </a:solidFill>
                <a:latin typeface="+mn-lt"/>
                <a:ea typeface="宋体" panose="02010600030101010101" pitchFamily="2" charset="-122"/>
              </a:rPr>
              <a:t>Equipo</a:t>
            </a:r>
            <a:r>
              <a:rPr lang="en-US" altLang="zh-CN" sz="2800" b="1" dirty="0">
                <a:solidFill>
                  <a:srgbClr val="035295"/>
                </a:solidFill>
                <a:latin typeface="+mn-lt"/>
                <a:ea typeface="宋体" panose="02010600030101010101" pitchFamily="2" charset="-122"/>
              </a:rPr>
              <a:t> y </a:t>
            </a:r>
            <a:r>
              <a:rPr lang="en-US" altLang="zh-CN" sz="2800" b="1" dirty="0" err="1">
                <a:solidFill>
                  <a:srgbClr val="035295"/>
                </a:solidFill>
                <a:latin typeface="+mn-lt"/>
                <a:ea typeface="宋体" panose="02010600030101010101" pitchFamily="2" charset="-122"/>
              </a:rPr>
              <a:t>Producción</a:t>
            </a:r>
            <a:r>
              <a:rPr lang="en-US" altLang="zh-CN" sz="2800" b="1" dirty="0">
                <a:solidFill>
                  <a:srgbClr val="035295"/>
                </a:solidFill>
                <a:latin typeface="+mn-lt"/>
                <a:ea typeface="宋体" panose="02010600030101010101" pitchFamily="2" charset="-122"/>
              </a:rPr>
              <a:t>
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272AE4B-A35C-4F77-801C-A0BD9425F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52" y="2296796"/>
            <a:ext cx="8436895" cy="429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8837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1089" y="1685109"/>
            <a:ext cx="9111470" cy="3087825"/>
          </a:xfrm>
        </p:spPr>
        <p:txBody>
          <a:bodyPr/>
          <a:lstStyle/>
          <a:p>
            <a:pPr>
              <a:lnSpc>
                <a:spcPct val="150000"/>
              </a:lnSpc>
              <a:buNone/>
            </a:pPr>
            <a:r>
              <a:rPr lang="zh-CN" altLang="en-US" sz="2000" dirty="0"/>
              <a:t>   </a:t>
            </a:r>
            <a:r>
              <a:rPr lang="es-ES" altLang="zh-CN" sz="2000" b="0" dirty="0"/>
              <a:t>BAIYUN participó en la formulación y revisión de 126 normas, incluyendo:</a:t>
            </a:r>
            <a:br>
              <a:rPr lang="es-ES" altLang="zh-CN" sz="2000" b="0" dirty="0"/>
            </a:br>
            <a:r>
              <a:rPr lang="es-ES" altLang="zh-CN" sz="2000" b="0" dirty="0"/>
              <a:t>	GB 16776 Selladores estructurales de silicona para la construcción</a:t>
            </a:r>
            <a:br>
              <a:rPr lang="es-ES" altLang="zh-CN" sz="2000" b="0" dirty="0"/>
            </a:br>
            <a:r>
              <a:rPr lang="es-ES" altLang="zh-CN" sz="2000" b="0" dirty="0"/>
              <a:t>	Sellador de silicona GB/T 14683 para la construcción</a:t>
            </a:r>
            <a:br>
              <a:rPr lang="es-ES" altLang="zh-CN" sz="2000" b="0" dirty="0"/>
            </a:br>
            <a:r>
              <a:rPr lang="es-ES" altLang="zh-CN" sz="2000" b="0" dirty="0"/>
              <a:t>	JGJ 102 Código técnico para la ingeniería de </a:t>
            </a:r>
            <a:r>
              <a:rPr lang="es-ES" altLang="zh-CN" sz="2000" b="0" dirty="0" err="1"/>
              <a:t>murocortina</a:t>
            </a:r>
            <a:r>
              <a:rPr lang="es-ES" altLang="zh-CN" sz="2000" b="0" dirty="0"/>
              <a:t> saque de vidrio</a:t>
            </a:r>
            <a:br>
              <a:rPr lang="es-ES" altLang="zh-CN" sz="2000" b="0" dirty="0"/>
            </a:br>
            <a:r>
              <a:rPr lang="es-ES" altLang="zh-CN" sz="2000" b="0" dirty="0"/>
              <a:t>	ISO 11618-ISO 19861-ISO 19862-ISO 19863</a:t>
            </a:r>
            <a:br>
              <a:rPr lang="en-US" altLang="zh-CN" sz="2000" b="0" dirty="0"/>
            </a:br>
            <a:r>
              <a:rPr lang="en-US" altLang="zh-CN" sz="2000" b="0" dirty="0"/>
              <a:t>	......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23528" y="1257147"/>
            <a:ext cx="7653912" cy="570459"/>
          </a:xfrm>
        </p:spPr>
        <p:txBody>
          <a:bodyPr/>
          <a:lstStyle/>
          <a:p>
            <a:pPr algn="l"/>
            <a:r>
              <a:rPr kumimoji="1" lang="es-ES" altLang="zh-CN" sz="3600" dirty="0"/>
              <a:t>Patentes y Normas en el mundo 
</a:t>
            </a:r>
            <a:endParaRPr kumimoji="1" lang="zh-CN" altLang="en-US" sz="3600" dirty="0"/>
          </a:p>
        </p:txBody>
      </p:sp>
      <p:cxnSp>
        <p:nvCxnSpPr>
          <p:cNvPr id="9" name="直接连接符 5"/>
          <p:cNvCxnSpPr/>
          <p:nvPr/>
        </p:nvCxnSpPr>
        <p:spPr bwMode="auto">
          <a:xfrm>
            <a:off x="4860032" y="764704"/>
            <a:ext cx="417646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292E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TextBox 41"/>
          <p:cNvSpPr txBox="1">
            <a:spLocks noChangeArrowheads="1"/>
          </p:cNvSpPr>
          <p:nvPr/>
        </p:nvSpPr>
        <p:spPr bwMode="auto">
          <a:xfrm>
            <a:off x="4831184" y="179929"/>
            <a:ext cx="4176018" cy="10772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1pPr>
            <a:lvl2pPr marL="742950" indent="-285750">
              <a:spcBef>
                <a:spcPts val="375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2pPr>
            <a:lvl3pPr marL="1143000" indent="-228600">
              <a:spcBef>
                <a:spcPts val="375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3pPr>
            <a:lvl4pPr marL="1600200" indent="-228600">
              <a:spcBef>
                <a:spcPts val="375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4pPr>
            <a:lvl5pPr marL="2057400" indent="-228600">
              <a:spcBef>
                <a:spcPts val="375"/>
              </a:spcBef>
              <a:buClr>
                <a:schemeClr val="accent1"/>
              </a:buClr>
              <a:buFont typeface="Wingdings 2" pitchFamily="18" charset="2"/>
              <a:buChar char="o"/>
              <a:defRPr sz="20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o"/>
              <a:defRPr sz="20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o"/>
              <a:defRPr sz="20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o"/>
              <a:defRPr sz="20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o"/>
              <a:defRPr sz="20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itchFamily="34" charset="0"/>
              <a:buNone/>
              <a:defRPr/>
            </a:pPr>
            <a:r>
              <a:rPr lang="en-US" altLang="zh-CN" sz="3200" b="1" dirty="0" err="1">
                <a:solidFill>
                  <a:srgbClr val="035295"/>
                </a:solidFill>
                <a:latin typeface="+mn-lt"/>
                <a:ea typeface="宋体" panose="02010600030101010101" pitchFamily="2" charset="-122"/>
              </a:rPr>
              <a:t>Gestión</a:t>
            </a:r>
            <a:r>
              <a:rPr lang="en-US" altLang="zh-CN" sz="3200" b="1" dirty="0">
                <a:solidFill>
                  <a:srgbClr val="035295"/>
                </a:solidFill>
                <a:latin typeface="+mn-lt"/>
                <a:ea typeface="宋体" panose="02010600030101010101" pitchFamily="2" charset="-122"/>
              </a:rPr>
              <a:t> de la </a:t>
            </a:r>
            <a:r>
              <a:rPr lang="en-US" altLang="zh-CN" sz="3200" b="1" dirty="0" err="1">
                <a:solidFill>
                  <a:srgbClr val="035295"/>
                </a:solidFill>
                <a:latin typeface="+mn-lt"/>
                <a:ea typeface="宋体" panose="02010600030101010101" pitchFamily="2" charset="-122"/>
              </a:rPr>
              <a:t>calidad</a:t>
            </a:r>
            <a:r>
              <a:rPr lang="en-US" altLang="zh-CN" sz="3200" b="1" dirty="0">
                <a:solidFill>
                  <a:srgbClr val="035295"/>
                </a:solidFill>
                <a:latin typeface="+mn-lt"/>
                <a:ea typeface="宋体" panose="02010600030101010101" pitchFamily="2" charset="-122"/>
              </a:rPr>
              <a:t>
</a:t>
            </a:r>
          </a:p>
        </p:txBody>
      </p:sp>
      <p:pic>
        <p:nvPicPr>
          <p:cNvPr id="7" name="图片 6" descr="建筑密封胶行业标准工作会议 (2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050" y="4788633"/>
            <a:ext cx="2936970" cy="19390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图片 7" descr="ASTM标准会员单位.JPG"/>
          <p:cNvPicPr>
            <a:picLocks noChangeAspect="1"/>
          </p:cNvPicPr>
          <p:nvPr/>
        </p:nvPicPr>
        <p:blipFill>
          <a:blip r:embed="rId3" cstate="print"/>
          <a:srcRect l="3538" t="8657" r="11413"/>
          <a:stretch>
            <a:fillRect/>
          </a:stretch>
        </p:blipFill>
        <p:spPr>
          <a:xfrm>
            <a:off x="6354642" y="4788632"/>
            <a:ext cx="2708083" cy="19390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20620" y="4788633"/>
            <a:ext cx="2991422" cy="19390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40036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77" y="1632992"/>
            <a:ext cx="4320481" cy="2880320"/>
          </a:xfrm>
          <a:prstGeom prst="rect">
            <a:avLst/>
          </a:prstGeom>
        </p:spPr>
      </p:pic>
      <p:sp>
        <p:nvSpPr>
          <p:cNvPr id="4" name="Rectangle 3"/>
          <p:cNvSpPr>
            <a:spLocks noGrp="1" noChangeArrowheads="1"/>
          </p:cNvSpPr>
          <p:nvPr/>
        </p:nvSpPr>
        <p:spPr bwMode="auto">
          <a:xfrm>
            <a:off x="22938" y="4685074"/>
            <a:ext cx="4320480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0" tIns="46990" rIns="90170" bIns="90170"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en-US" altLang="zh-CN" sz="2000" b="1" dirty="0">
                <a:solidFill>
                  <a:srgbClr val="035295"/>
                </a:solidFill>
                <a:latin typeface="+mn-lt"/>
                <a:sym typeface="Book Antiqua" charset="0"/>
              </a:rPr>
              <a:t>Factory audit by Meinhardt</a:t>
            </a:r>
            <a:r>
              <a:rPr lang="zh-CN" altLang="en-US" sz="2000" b="1" dirty="0">
                <a:solidFill>
                  <a:srgbClr val="035295"/>
                </a:solidFill>
                <a:latin typeface="+mn-lt"/>
                <a:sym typeface="Book Antiqua" charset="0"/>
              </a:rPr>
              <a:t> </a:t>
            </a:r>
            <a:r>
              <a:rPr lang="en-US" altLang="zh-CN" sz="2000" b="1" dirty="0">
                <a:solidFill>
                  <a:srgbClr val="035295"/>
                </a:solidFill>
                <a:latin typeface="+mn-lt"/>
                <a:sym typeface="Book Antiqua" charset="0"/>
              </a:rPr>
              <a:t>Malaysia</a:t>
            </a:r>
          </a:p>
          <a:p>
            <a:r>
              <a:rPr lang="zh-CN" altLang="en-US" sz="2000" b="1" dirty="0">
                <a:solidFill>
                  <a:srgbClr val="035295"/>
                </a:solidFill>
                <a:latin typeface="+mn-lt"/>
                <a:sym typeface="Book Antiqua" charset="0"/>
              </a:rPr>
              <a:t> </a:t>
            </a:r>
            <a:r>
              <a:rPr lang="en-US" altLang="zh-CN" sz="2000" b="1" dirty="0">
                <a:solidFill>
                  <a:srgbClr val="035295"/>
                </a:solidFill>
                <a:latin typeface="+mn-lt"/>
                <a:sym typeface="Book Antiqua" charset="0"/>
              </a:rPr>
              <a:t>on 29th</a:t>
            </a:r>
            <a:r>
              <a:rPr lang="zh-CN" altLang="en-US" sz="2000" b="1" dirty="0">
                <a:solidFill>
                  <a:srgbClr val="035295"/>
                </a:solidFill>
                <a:latin typeface="+mn-lt"/>
                <a:sym typeface="Book Antiqua" charset="0"/>
              </a:rPr>
              <a:t> </a:t>
            </a:r>
            <a:r>
              <a:rPr lang="en-US" altLang="zh-CN" sz="2000" b="1" dirty="0">
                <a:solidFill>
                  <a:srgbClr val="035295"/>
                </a:solidFill>
                <a:latin typeface="+mn-lt"/>
                <a:sym typeface="Book Antiqua" charset="0"/>
              </a:rPr>
              <a:t>August, 2018.</a:t>
            </a:r>
            <a:endParaRPr lang="zh-CN" altLang="en-US" sz="2000" b="1" dirty="0">
              <a:solidFill>
                <a:srgbClr val="035295"/>
              </a:solidFill>
              <a:latin typeface="+mn-lt"/>
              <a:sym typeface="Book Antiqua" charset="0"/>
            </a:endParaRP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4860032" y="764704"/>
            <a:ext cx="417646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292E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矩形 6"/>
          <p:cNvSpPr/>
          <p:nvPr/>
        </p:nvSpPr>
        <p:spPr>
          <a:xfrm>
            <a:off x="5652120" y="221245"/>
            <a:ext cx="30732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err="1">
                <a:solidFill>
                  <a:srgbClr val="035295"/>
                </a:solidFill>
              </a:rPr>
              <a:t>Auditoría</a:t>
            </a:r>
            <a:r>
              <a:rPr lang="en-US" altLang="zh-CN" sz="2400" b="1" dirty="0">
                <a:solidFill>
                  <a:srgbClr val="035295"/>
                </a:solidFill>
              </a:rPr>
              <a:t> de </a:t>
            </a:r>
            <a:r>
              <a:rPr lang="en-US" altLang="zh-CN" sz="2400" b="1" dirty="0" err="1">
                <a:solidFill>
                  <a:srgbClr val="035295"/>
                </a:solidFill>
              </a:rPr>
              <a:t>fábrica</a:t>
            </a:r>
            <a:r>
              <a:rPr lang="en-US" altLang="zh-CN" sz="2400" b="1" dirty="0">
                <a:solidFill>
                  <a:srgbClr val="035295"/>
                </a:solidFill>
              </a:rPr>
              <a:t>
</a:t>
            </a:r>
            <a:endParaRPr lang="zh-CN" altLang="en-US" sz="2400" b="1" dirty="0">
              <a:solidFill>
                <a:srgbClr val="035295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010" y="1598259"/>
            <a:ext cx="3873507" cy="291505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047733" y="4513312"/>
            <a:ext cx="3706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035295"/>
                </a:solidFill>
                <a:latin typeface="+mn-lt"/>
                <a:ea typeface="宋体" charset="-122"/>
              </a:rPr>
              <a:t>Factory</a:t>
            </a:r>
            <a:r>
              <a:rPr lang="zh-CN" altLang="en-US" sz="2000" b="1" dirty="0">
                <a:solidFill>
                  <a:srgbClr val="035295"/>
                </a:solidFill>
                <a:latin typeface="+mn-lt"/>
                <a:ea typeface="宋体" charset="-122"/>
              </a:rPr>
              <a:t> </a:t>
            </a:r>
            <a:r>
              <a:rPr lang="en-US" altLang="zh-CN" sz="2000" b="1" dirty="0">
                <a:solidFill>
                  <a:srgbClr val="035295"/>
                </a:solidFill>
                <a:latin typeface="+mn-lt"/>
                <a:ea typeface="宋体" charset="-122"/>
              </a:rPr>
              <a:t>visit</a:t>
            </a:r>
            <a:r>
              <a:rPr lang="zh-CN" altLang="en-US" sz="2000" b="1" dirty="0">
                <a:solidFill>
                  <a:srgbClr val="035295"/>
                </a:solidFill>
                <a:latin typeface="+mn-lt"/>
                <a:ea typeface="宋体" charset="-122"/>
              </a:rPr>
              <a:t> </a:t>
            </a:r>
            <a:r>
              <a:rPr lang="en-US" altLang="zh-CN" sz="2000" b="1" dirty="0">
                <a:solidFill>
                  <a:srgbClr val="035295"/>
                </a:solidFill>
                <a:latin typeface="+mn-lt"/>
                <a:ea typeface="宋体" charset="-122"/>
              </a:rPr>
              <a:t>by</a:t>
            </a:r>
            <a:r>
              <a:rPr lang="zh-CN" altLang="en-US" sz="2000" b="1" dirty="0">
                <a:solidFill>
                  <a:srgbClr val="035295"/>
                </a:solidFill>
                <a:latin typeface="+mn-lt"/>
                <a:ea typeface="宋体" charset="-122"/>
              </a:rPr>
              <a:t> </a:t>
            </a:r>
            <a:r>
              <a:rPr lang="en-US" altLang="zh-CN" sz="2000" b="1" dirty="0">
                <a:solidFill>
                  <a:srgbClr val="035295"/>
                </a:solidFill>
                <a:latin typeface="+mn-lt"/>
                <a:ea typeface="宋体" charset="-122"/>
              </a:rPr>
              <a:t>Vietnam</a:t>
            </a:r>
            <a:r>
              <a:rPr lang="zh-CN" altLang="en-US" sz="2000" b="1" dirty="0">
                <a:solidFill>
                  <a:srgbClr val="035295"/>
                </a:solidFill>
                <a:latin typeface="+mn-lt"/>
                <a:ea typeface="宋体" charset="-122"/>
              </a:rPr>
              <a:t> </a:t>
            </a:r>
            <a:r>
              <a:rPr lang="en-US" altLang="zh-CN" sz="2000" b="1" dirty="0">
                <a:solidFill>
                  <a:srgbClr val="035295"/>
                </a:solidFill>
                <a:latin typeface="+mn-lt"/>
                <a:ea typeface="宋体" charset="-122"/>
              </a:rPr>
              <a:t>Hasky</a:t>
            </a:r>
            <a:r>
              <a:rPr lang="zh-CN" altLang="en-US" sz="2000" b="1" dirty="0">
                <a:solidFill>
                  <a:srgbClr val="035295"/>
                </a:solidFill>
                <a:latin typeface="+mn-lt"/>
                <a:ea typeface="宋体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5517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/>
        </p:nvSpPr>
        <p:spPr bwMode="auto">
          <a:xfrm>
            <a:off x="119097" y="4281319"/>
            <a:ext cx="4700422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0" tIns="46990" rIns="90170" bIns="90170"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en-US" altLang="zh-CN" sz="2000" b="1" dirty="0">
                <a:solidFill>
                  <a:srgbClr val="035295"/>
                </a:solidFill>
                <a:latin typeface="+mn-lt"/>
                <a:sym typeface="Book Antiqua" charset="0"/>
              </a:rPr>
              <a:t>Factory visit by AL</a:t>
            </a:r>
            <a:r>
              <a:rPr lang="zh-CN" altLang="en-US" sz="2000" b="1" dirty="0">
                <a:solidFill>
                  <a:srgbClr val="035295"/>
                </a:solidFill>
                <a:latin typeface="+mn-lt"/>
                <a:sym typeface="Book Antiqua" charset="0"/>
              </a:rPr>
              <a:t> </a:t>
            </a:r>
            <a:r>
              <a:rPr lang="en-US" altLang="zh-CN" sz="2000" b="1" dirty="0" err="1">
                <a:solidFill>
                  <a:srgbClr val="035295"/>
                </a:solidFill>
                <a:latin typeface="+mn-lt"/>
                <a:sym typeface="Book Antiqua" charset="0"/>
              </a:rPr>
              <a:t>Mimari</a:t>
            </a:r>
            <a:r>
              <a:rPr lang="en-US" altLang="zh-CN" sz="2000" b="1" dirty="0">
                <a:solidFill>
                  <a:srgbClr val="035295"/>
                </a:solidFill>
                <a:latin typeface="+mn-lt"/>
                <a:sym typeface="Book Antiqua" charset="0"/>
              </a:rPr>
              <a:t> from</a:t>
            </a:r>
            <a:r>
              <a:rPr lang="zh-CN" altLang="en-US" sz="2000" b="1" dirty="0">
                <a:solidFill>
                  <a:srgbClr val="035295"/>
                </a:solidFill>
                <a:latin typeface="+mn-lt"/>
                <a:sym typeface="Book Antiqua" charset="0"/>
              </a:rPr>
              <a:t> </a:t>
            </a:r>
            <a:r>
              <a:rPr lang="en-US" altLang="zh-CN" sz="2000" b="1" dirty="0">
                <a:solidFill>
                  <a:srgbClr val="035295"/>
                </a:solidFill>
                <a:latin typeface="+mn-lt"/>
                <a:sym typeface="Book Antiqua" charset="0"/>
              </a:rPr>
              <a:t>Dubai</a:t>
            </a:r>
            <a:r>
              <a:rPr lang="zh-CN" altLang="en-US" sz="2000" b="1" dirty="0">
                <a:solidFill>
                  <a:srgbClr val="035295"/>
                </a:solidFill>
                <a:latin typeface="+mn-lt"/>
                <a:sym typeface="Book Antiqua" charset="0"/>
              </a:rPr>
              <a:t> </a:t>
            </a:r>
            <a:r>
              <a:rPr lang="en-US" altLang="zh-CN" sz="2000" b="1" dirty="0">
                <a:solidFill>
                  <a:srgbClr val="035295"/>
                </a:solidFill>
                <a:latin typeface="+mn-lt"/>
                <a:sym typeface="Book Antiqua" charset="0"/>
              </a:rPr>
              <a:t>in</a:t>
            </a:r>
            <a:r>
              <a:rPr lang="zh-CN" altLang="en-US" sz="2000" b="1" dirty="0">
                <a:solidFill>
                  <a:srgbClr val="035295"/>
                </a:solidFill>
                <a:latin typeface="+mn-lt"/>
                <a:sym typeface="Book Antiqua" charset="0"/>
              </a:rPr>
              <a:t> </a:t>
            </a:r>
            <a:r>
              <a:rPr lang="en-US" altLang="zh-CN" sz="2000" b="1" dirty="0">
                <a:solidFill>
                  <a:srgbClr val="035295"/>
                </a:solidFill>
                <a:latin typeface="+mn-lt"/>
                <a:sym typeface="Book Antiqua" charset="0"/>
              </a:rPr>
              <a:t>May</a:t>
            </a:r>
            <a:r>
              <a:rPr lang="zh-CN" altLang="en-US" sz="2000" b="1" dirty="0">
                <a:solidFill>
                  <a:srgbClr val="035295"/>
                </a:solidFill>
                <a:latin typeface="+mn-lt"/>
                <a:sym typeface="Book Antiqua" charset="0"/>
              </a:rPr>
              <a:t> </a:t>
            </a:r>
            <a:r>
              <a:rPr lang="en-US" altLang="zh-CN" sz="2000" b="1" dirty="0">
                <a:solidFill>
                  <a:srgbClr val="035295"/>
                </a:solidFill>
                <a:latin typeface="+mn-lt"/>
                <a:sym typeface="Book Antiqua" charset="0"/>
              </a:rPr>
              <a:t>11</a:t>
            </a:r>
            <a:r>
              <a:rPr lang="en-US" altLang="zh-CN" sz="2000" b="1" baseline="30000" dirty="0">
                <a:solidFill>
                  <a:srgbClr val="035295"/>
                </a:solidFill>
                <a:latin typeface="+mn-lt"/>
                <a:sym typeface="Book Antiqua" charset="0"/>
              </a:rPr>
              <a:t>th</a:t>
            </a:r>
            <a:r>
              <a:rPr lang="en-US" altLang="zh-CN" sz="2000" b="1" dirty="0">
                <a:solidFill>
                  <a:srgbClr val="035295"/>
                </a:solidFill>
                <a:latin typeface="+mn-lt"/>
                <a:sym typeface="Book Antiqua" charset="0"/>
              </a:rPr>
              <a:t>,</a:t>
            </a:r>
            <a:r>
              <a:rPr lang="zh-CN" altLang="en-US" sz="2000" b="1" dirty="0">
                <a:solidFill>
                  <a:srgbClr val="035295"/>
                </a:solidFill>
                <a:latin typeface="+mn-lt"/>
                <a:sym typeface="Book Antiqua" charset="0"/>
              </a:rPr>
              <a:t> </a:t>
            </a:r>
            <a:r>
              <a:rPr lang="en-US" altLang="zh-CN" sz="2000" b="1" dirty="0">
                <a:solidFill>
                  <a:srgbClr val="035295"/>
                </a:solidFill>
                <a:latin typeface="+mn-lt"/>
                <a:sym typeface="Book Antiqua" charset="0"/>
              </a:rPr>
              <a:t>2015</a:t>
            </a:r>
            <a:endParaRPr lang="zh-CN" altLang="en-US" sz="2000" b="1" dirty="0">
              <a:solidFill>
                <a:srgbClr val="035295"/>
              </a:solidFill>
              <a:latin typeface="+mn-lt"/>
              <a:sym typeface="Book Antiqua" charset="0"/>
            </a:endParaRP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4860032" y="764704"/>
            <a:ext cx="417646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292E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矩形 6"/>
          <p:cNvSpPr/>
          <p:nvPr/>
        </p:nvSpPr>
        <p:spPr>
          <a:xfrm>
            <a:off x="5652120" y="221245"/>
            <a:ext cx="30732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err="1">
                <a:solidFill>
                  <a:srgbClr val="035295"/>
                </a:solidFill>
              </a:rPr>
              <a:t>Auditoría</a:t>
            </a:r>
            <a:r>
              <a:rPr lang="en-US" altLang="zh-CN" sz="2400" b="1" dirty="0">
                <a:solidFill>
                  <a:srgbClr val="035295"/>
                </a:solidFill>
              </a:rPr>
              <a:t> de </a:t>
            </a:r>
            <a:r>
              <a:rPr lang="en-US" altLang="zh-CN" sz="2400" b="1" dirty="0" err="1">
                <a:solidFill>
                  <a:srgbClr val="035295"/>
                </a:solidFill>
              </a:rPr>
              <a:t>fábrica</a:t>
            </a:r>
            <a:r>
              <a:rPr lang="en-US" altLang="zh-CN" sz="2400" b="1" dirty="0">
                <a:solidFill>
                  <a:srgbClr val="035295"/>
                </a:solidFill>
              </a:rPr>
              <a:t>
</a:t>
            </a:r>
            <a:endParaRPr lang="zh-CN" altLang="en-US" sz="2400" b="1" dirty="0">
              <a:solidFill>
                <a:srgbClr val="035295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28132" y="4719010"/>
            <a:ext cx="4339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035295"/>
                </a:solidFill>
                <a:latin typeface="+mn-lt"/>
                <a:ea typeface="宋体" charset="-122"/>
              </a:rPr>
              <a:t>Factory</a:t>
            </a:r>
            <a:r>
              <a:rPr lang="zh-CN" altLang="en-US" sz="2000" b="1" dirty="0">
                <a:solidFill>
                  <a:srgbClr val="035295"/>
                </a:solidFill>
                <a:latin typeface="+mn-lt"/>
                <a:ea typeface="宋体" charset="-122"/>
              </a:rPr>
              <a:t> </a:t>
            </a:r>
            <a:r>
              <a:rPr lang="en-US" altLang="zh-CN" sz="2000" b="1" dirty="0">
                <a:solidFill>
                  <a:srgbClr val="035295"/>
                </a:solidFill>
                <a:latin typeface="+mn-lt"/>
                <a:ea typeface="宋体" charset="-122"/>
              </a:rPr>
              <a:t>visit</a:t>
            </a:r>
            <a:r>
              <a:rPr lang="zh-CN" altLang="en-US" sz="2000" b="1" dirty="0">
                <a:solidFill>
                  <a:srgbClr val="035295"/>
                </a:solidFill>
                <a:latin typeface="+mn-lt"/>
                <a:ea typeface="宋体" charset="-122"/>
              </a:rPr>
              <a:t> </a:t>
            </a:r>
            <a:r>
              <a:rPr lang="en-US" altLang="zh-CN" sz="2000" b="1" dirty="0">
                <a:solidFill>
                  <a:srgbClr val="035295"/>
                </a:solidFill>
                <a:latin typeface="+mn-lt"/>
                <a:ea typeface="宋体" charset="-122"/>
              </a:rPr>
              <a:t>by</a:t>
            </a:r>
            <a:r>
              <a:rPr lang="zh-CN" altLang="en-US" sz="2000" b="1" dirty="0">
                <a:solidFill>
                  <a:srgbClr val="035295"/>
                </a:solidFill>
                <a:latin typeface="+mn-lt"/>
                <a:ea typeface="宋体" charset="-122"/>
              </a:rPr>
              <a:t> </a:t>
            </a:r>
            <a:r>
              <a:rPr lang="en-US" altLang="zh-CN" sz="2000" b="1" dirty="0">
                <a:solidFill>
                  <a:srgbClr val="035295"/>
                </a:solidFill>
                <a:latin typeface="+mn-lt"/>
                <a:ea typeface="宋体" charset="-122"/>
              </a:rPr>
              <a:t>Israel</a:t>
            </a:r>
            <a:r>
              <a:rPr lang="zh-CN" altLang="en-US" sz="2000" b="1" dirty="0">
                <a:solidFill>
                  <a:srgbClr val="035295"/>
                </a:solidFill>
                <a:latin typeface="+mn-lt"/>
                <a:ea typeface="宋体" charset="-122"/>
              </a:rPr>
              <a:t> </a:t>
            </a:r>
            <a:r>
              <a:rPr lang="en-US" altLang="zh-CN" sz="2000" b="1" dirty="0" err="1">
                <a:solidFill>
                  <a:srgbClr val="035295"/>
                </a:solidFill>
                <a:latin typeface="+mn-lt"/>
                <a:ea typeface="宋体" charset="-122"/>
              </a:rPr>
              <a:t>Devtec</a:t>
            </a:r>
            <a:r>
              <a:rPr lang="zh-CN" altLang="en-US" sz="2000" b="1" dirty="0">
                <a:solidFill>
                  <a:srgbClr val="035295"/>
                </a:solidFill>
                <a:latin typeface="+mn-lt"/>
                <a:ea typeface="宋体" charset="-122"/>
              </a:rPr>
              <a:t> </a:t>
            </a:r>
            <a:r>
              <a:rPr lang="en-US" altLang="zh-CN" sz="2000" b="1" dirty="0">
                <a:solidFill>
                  <a:srgbClr val="035295"/>
                </a:solidFill>
                <a:latin typeface="+mn-lt"/>
                <a:ea typeface="宋体" charset="-122"/>
              </a:rPr>
              <a:t>in</a:t>
            </a:r>
            <a:r>
              <a:rPr lang="zh-CN" altLang="en-US" sz="2000" b="1" dirty="0">
                <a:solidFill>
                  <a:srgbClr val="035295"/>
                </a:solidFill>
                <a:latin typeface="+mn-lt"/>
                <a:ea typeface="宋体" charset="-122"/>
              </a:rPr>
              <a:t> </a:t>
            </a:r>
            <a:r>
              <a:rPr lang="en-US" altLang="zh-CN" sz="2000" b="1" dirty="0">
                <a:solidFill>
                  <a:srgbClr val="035295"/>
                </a:solidFill>
                <a:latin typeface="+mn-lt"/>
                <a:ea typeface="宋体" charset="-122"/>
              </a:rPr>
              <a:t>2015</a:t>
            </a:r>
            <a:endParaRPr lang="zh-CN" altLang="en-US" sz="2000" b="1" dirty="0">
              <a:solidFill>
                <a:srgbClr val="035295"/>
              </a:solidFill>
              <a:latin typeface="+mn-lt"/>
              <a:ea typeface="宋体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484784"/>
            <a:ext cx="4620956" cy="26015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093" y="940658"/>
            <a:ext cx="3772709" cy="377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/>
        </p:nvSpPr>
        <p:spPr bwMode="auto">
          <a:xfrm>
            <a:off x="2555776" y="4316338"/>
            <a:ext cx="5924558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0" tIns="46990" rIns="90170" bIns="90170"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en-US" altLang="zh-CN" sz="2000" b="1" dirty="0">
                <a:solidFill>
                  <a:srgbClr val="035295"/>
                </a:solidFill>
                <a:latin typeface="+mn-lt"/>
                <a:sym typeface="Book Antiqua" charset="0"/>
              </a:rPr>
              <a:t>Factory visit by BTI</a:t>
            </a:r>
            <a:r>
              <a:rPr lang="zh-CN" altLang="en-US" sz="2000" b="1" dirty="0">
                <a:solidFill>
                  <a:srgbClr val="035295"/>
                </a:solidFill>
                <a:latin typeface="+mn-lt"/>
                <a:sym typeface="Book Antiqua" charset="0"/>
              </a:rPr>
              <a:t> </a:t>
            </a:r>
            <a:r>
              <a:rPr lang="en-US" altLang="zh-CN" sz="2000" b="1" dirty="0">
                <a:solidFill>
                  <a:srgbClr val="035295"/>
                </a:solidFill>
                <a:latin typeface="+mn-lt"/>
                <a:sym typeface="Book Antiqua" charset="0"/>
              </a:rPr>
              <a:t>from</a:t>
            </a:r>
            <a:r>
              <a:rPr lang="zh-CN" altLang="en-US" sz="2000" b="1" dirty="0">
                <a:solidFill>
                  <a:srgbClr val="035295"/>
                </a:solidFill>
                <a:latin typeface="+mn-lt"/>
                <a:sym typeface="Book Antiqua" charset="0"/>
              </a:rPr>
              <a:t> </a:t>
            </a:r>
            <a:r>
              <a:rPr lang="en-US" altLang="zh-CN" sz="2000" b="1" dirty="0">
                <a:solidFill>
                  <a:srgbClr val="035295"/>
                </a:solidFill>
                <a:latin typeface="+mn-lt"/>
                <a:sym typeface="Book Antiqua" charset="0"/>
              </a:rPr>
              <a:t>Bangladesh,</a:t>
            </a:r>
            <a:r>
              <a:rPr lang="zh-CN" altLang="en-US" sz="2000" b="1" dirty="0">
                <a:solidFill>
                  <a:srgbClr val="035295"/>
                </a:solidFill>
                <a:latin typeface="+mn-lt"/>
                <a:sym typeface="Book Antiqua" charset="0"/>
              </a:rPr>
              <a:t> </a:t>
            </a:r>
            <a:r>
              <a:rPr lang="en-US" altLang="zh-CN" sz="2000" b="1" dirty="0">
                <a:solidFill>
                  <a:srgbClr val="035295"/>
                </a:solidFill>
                <a:latin typeface="+mn-lt"/>
                <a:sym typeface="Book Antiqua" charset="0"/>
              </a:rPr>
              <a:t>2018.</a:t>
            </a:r>
            <a:endParaRPr lang="zh-CN" altLang="en-US" sz="2000" b="1" dirty="0">
              <a:solidFill>
                <a:srgbClr val="035295"/>
              </a:solidFill>
              <a:latin typeface="+mn-lt"/>
              <a:sym typeface="Book Antiqua" charset="0"/>
            </a:endParaRP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4860032" y="764704"/>
            <a:ext cx="417646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292E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矩形 6"/>
          <p:cNvSpPr/>
          <p:nvPr/>
        </p:nvSpPr>
        <p:spPr>
          <a:xfrm>
            <a:off x="5652120" y="221245"/>
            <a:ext cx="30732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err="1">
                <a:solidFill>
                  <a:srgbClr val="035295"/>
                </a:solidFill>
              </a:rPr>
              <a:t>Auditoría</a:t>
            </a:r>
            <a:r>
              <a:rPr lang="en-US" altLang="zh-CN" sz="2400" b="1" dirty="0">
                <a:solidFill>
                  <a:srgbClr val="035295"/>
                </a:solidFill>
              </a:rPr>
              <a:t> de </a:t>
            </a:r>
            <a:r>
              <a:rPr lang="en-US" altLang="zh-CN" sz="2400" b="1" dirty="0" err="1">
                <a:solidFill>
                  <a:srgbClr val="035295"/>
                </a:solidFill>
              </a:rPr>
              <a:t>fábrica</a:t>
            </a:r>
            <a:r>
              <a:rPr lang="en-US" altLang="zh-CN" sz="2400" b="1" dirty="0">
                <a:solidFill>
                  <a:srgbClr val="035295"/>
                </a:solidFill>
              </a:rPr>
              <a:t>
</a:t>
            </a:r>
            <a:endParaRPr lang="zh-CN" altLang="en-US" sz="2400" b="1" dirty="0">
              <a:solidFill>
                <a:srgbClr val="035295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64731"/>
            <a:ext cx="4456015" cy="297003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264731"/>
            <a:ext cx="4292909" cy="295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206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/>
        </p:nvSpPr>
        <p:spPr bwMode="auto">
          <a:xfrm>
            <a:off x="423304" y="4281319"/>
            <a:ext cx="4700422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0" tIns="46990" rIns="90170" bIns="90170"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en-US" altLang="zh-CN" sz="2000" b="1" dirty="0">
                <a:solidFill>
                  <a:srgbClr val="035295"/>
                </a:solidFill>
                <a:latin typeface="+mn-lt"/>
                <a:sym typeface="Book Antiqua" charset="0"/>
              </a:rPr>
              <a:t>Factory visit by </a:t>
            </a:r>
            <a:r>
              <a:rPr lang="en-US" altLang="zh-CN" sz="2000" b="1" dirty="0" err="1">
                <a:solidFill>
                  <a:srgbClr val="035295"/>
                </a:solidFill>
                <a:latin typeface="+mn-lt"/>
                <a:sym typeface="Book Antiqua" charset="0"/>
              </a:rPr>
              <a:t>Zemen</a:t>
            </a:r>
            <a:r>
              <a:rPr lang="en-US" altLang="zh-CN" sz="2000" b="1" dirty="0">
                <a:solidFill>
                  <a:srgbClr val="035295"/>
                </a:solidFill>
                <a:latin typeface="+mn-lt"/>
                <a:sym typeface="Book Antiqua" charset="0"/>
              </a:rPr>
              <a:t> Bank Project</a:t>
            </a:r>
            <a:r>
              <a:rPr lang="zh-CN" altLang="en-US" sz="2000" b="1" dirty="0">
                <a:solidFill>
                  <a:srgbClr val="035295"/>
                </a:solidFill>
                <a:latin typeface="+mn-lt"/>
                <a:sym typeface="Book Antiqua" charset="0"/>
              </a:rPr>
              <a:t> </a:t>
            </a:r>
            <a:r>
              <a:rPr lang="en-US" altLang="zh-CN" sz="2000" b="1" dirty="0">
                <a:solidFill>
                  <a:srgbClr val="035295"/>
                </a:solidFill>
                <a:latin typeface="+mn-lt"/>
                <a:sym typeface="Book Antiqua" charset="0"/>
              </a:rPr>
              <a:t>developer from</a:t>
            </a:r>
            <a:r>
              <a:rPr lang="zh-CN" altLang="en-US" sz="2000" b="1" dirty="0">
                <a:solidFill>
                  <a:srgbClr val="035295"/>
                </a:solidFill>
                <a:latin typeface="+mn-lt"/>
                <a:sym typeface="Book Antiqua" charset="0"/>
              </a:rPr>
              <a:t> </a:t>
            </a:r>
            <a:r>
              <a:rPr lang="en-US" altLang="zh-CN" sz="2000" b="1" dirty="0">
                <a:solidFill>
                  <a:srgbClr val="035295"/>
                </a:solidFill>
                <a:latin typeface="+mn-lt"/>
                <a:sym typeface="Book Antiqua" charset="0"/>
              </a:rPr>
              <a:t>Ethiopia</a:t>
            </a:r>
            <a:r>
              <a:rPr lang="zh-CN" altLang="en-US" sz="2000" b="1" dirty="0">
                <a:solidFill>
                  <a:srgbClr val="035295"/>
                </a:solidFill>
                <a:latin typeface="+mn-lt"/>
                <a:sym typeface="Book Antiqua" charset="0"/>
              </a:rPr>
              <a:t> </a:t>
            </a:r>
            <a:r>
              <a:rPr lang="en-US" altLang="zh-CN" sz="2000" b="1" dirty="0">
                <a:solidFill>
                  <a:srgbClr val="035295"/>
                </a:solidFill>
                <a:latin typeface="+mn-lt"/>
                <a:sym typeface="Book Antiqua" charset="0"/>
              </a:rPr>
              <a:t>in</a:t>
            </a:r>
            <a:r>
              <a:rPr lang="zh-CN" altLang="en-US" sz="2000" b="1" dirty="0">
                <a:solidFill>
                  <a:srgbClr val="035295"/>
                </a:solidFill>
                <a:latin typeface="+mn-lt"/>
                <a:sym typeface="Book Antiqua" charset="0"/>
              </a:rPr>
              <a:t> </a:t>
            </a:r>
            <a:r>
              <a:rPr lang="en-US" altLang="zh-CN" sz="2000" b="1" dirty="0">
                <a:solidFill>
                  <a:srgbClr val="035295"/>
                </a:solidFill>
                <a:latin typeface="+mn-lt"/>
                <a:sym typeface="Book Antiqua" charset="0"/>
              </a:rPr>
              <a:t>July</a:t>
            </a:r>
            <a:r>
              <a:rPr lang="zh-CN" altLang="en-US" sz="2000" b="1" dirty="0">
                <a:solidFill>
                  <a:srgbClr val="035295"/>
                </a:solidFill>
                <a:latin typeface="+mn-lt"/>
                <a:sym typeface="Book Antiqua" charset="0"/>
              </a:rPr>
              <a:t> </a:t>
            </a:r>
            <a:r>
              <a:rPr lang="en-US" altLang="zh-CN" sz="2000" b="1" dirty="0">
                <a:solidFill>
                  <a:srgbClr val="035295"/>
                </a:solidFill>
                <a:latin typeface="+mn-lt"/>
                <a:sym typeface="Book Antiqua" charset="0"/>
              </a:rPr>
              <a:t>2018</a:t>
            </a:r>
            <a:endParaRPr lang="zh-CN" altLang="en-US" sz="2000" b="1" dirty="0">
              <a:solidFill>
                <a:srgbClr val="035295"/>
              </a:solidFill>
              <a:latin typeface="+mn-lt"/>
              <a:sym typeface="Book Antiqua" charset="0"/>
            </a:endParaRP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4860032" y="764704"/>
            <a:ext cx="417646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292E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矩形 6"/>
          <p:cNvSpPr/>
          <p:nvPr/>
        </p:nvSpPr>
        <p:spPr>
          <a:xfrm>
            <a:off x="5652120" y="221245"/>
            <a:ext cx="30732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err="1">
                <a:solidFill>
                  <a:srgbClr val="035295"/>
                </a:solidFill>
              </a:rPr>
              <a:t>Auditoría</a:t>
            </a:r>
            <a:r>
              <a:rPr lang="en-US" altLang="zh-CN" sz="2400" b="1" dirty="0">
                <a:solidFill>
                  <a:srgbClr val="035295"/>
                </a:solidFill>
              </a:rPr>
              <a:t> de </a:t>
            </a:r>
            <a:r>
              <a:rPr lang="en-US" altLang="zh-CN" sz="2400" b="1" dirty="0" err="1">
                <a:solidFill>
                  <a:srgbClr val="035295"/>
                </a:solidFill>
              </a:rPr>
              <a:t>fábrica</a:t>
            </a:r>
            <a:r>
              <a:rPr lang="en-US" altLang="zh-CN" sz="2400" b="1" dirty="0">
                <a:solidFill>
                  <a:srgbClr val="035295"/>
                </a:solidFill>
              </a:rPr>
              <a:t>
</a:t>
            </a:r>
            <a:endParaRPr lang="zh-CN" altLang="en-US" sz="2400" b="1" dirty="0">
              <a:solidFill>
                <a:srgbClr val="035295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412776"/>
            <a:ext cx="3819525" cy="25431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094872" y="4713367"/>
            <a:ext cx="3677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035295"/>
                </a:solidFill>
                <a:latin typeface="+mn-lt"/>
                <a:ea typeface="宋体" charset="-122"/>
              </a:rPr>
              <a:t>Factory</a:t>
            </a:r>
            <a:r>
              <a:rPr lang="zh-CN" altLang="en-US" sz="2000" b="1" dirty="0">
                <a:solidFill>
                  <a:srgbClr val="035295"/>
                </a:solidFill>
                <a:latin typeface="+mn-lt"/>
                <a:ea typeface="宋体" charset="-122"/>
              </a:rPr>
              <a:t> </a:t>
            </a:r>
            <a:r>
              <a:rPr lang="en-US" altLang="zh-CN" sz="2000" b="1" dirty="0">
                <a:solidFill>
                  <a:srgbClr val="035295"/>
                </a:solidFill>
                <a:latin typeface="+mn-lt"/>
                <a:ea typeface="宋体" charset="-122"/>
              </a:rPr>
              <a:t>visit</a:t>
            </a:r>
            <a:r>
              <a:rPr lang="zh-CN" altLang="en-US" sz="2000" b="1" dirty="0">
                <a:solidFill>
                  <a:srgbClr val="035295"/>
                </a:solidFill>
                <a:latin typeface="+mn-lt"/>
                <a:ea typeface="宋体" charset="-122"/>
              </a:rPr>
              <a:t> </a:t>
            </a:r>
            <a:r>
              <a:rPr lang="en-US" altLang="zh-CN" sz="2000" b="1" dirty="0">
                <a:solidFill>
                  <a:srgbClr val="035295"/>
                </a:solidFill>
                <a:latin typeface="+mn-lt"/>
                <a:ea typeface="宋体" charset="-122"/>
              </a:rPr>
              <a:t>by</a:t>
            </a:r>
            <a:r>
              <a:rPr lang="zh-CN" altLang="en-US" sz="2000" b="1" dirty="0">
                <a:solidFill>
                  <a:srgbClr val="035295"/>
                </a:solidFill>
                <a:latin typeface="+mn-lt"/>
                <a:ea typeface="宋体" charset="-122"/>
              </a:rPr>
              <a:t> </a:t>
            </a:r>
            <a:r>
              <a:rPr lang="en-US" altLang="zh-CN" sz="2000" b="1" dirty="0">
                <a:solidFill>
                  <a:srgbClr val="035295"/>
                </a:solidFill>
                <a:ea typeface="宋体" charset="-122"/>
              </a:rPr>
              <a:t>India </a:t>
            </a:r>
            <a:r>
              <a:rPr lang="en-US" altLang="zh-CN" sz="2000" b="1" dirty="0">
                <a:solidFill>
                  <a:srgbClr val="035295"/>
                </a:solidFill>
                <a:latin typeface="+mn-lt"/>
                <a:ea typeface="宋体" charset="-122"/>
              </a:rPr>
              <a:t>AIS</a:t>
            </a:r>
            <a:r>
              <a:rPr lang="zh-CN" altLang="en-US" sz="2000" b="1" dirty="0">
                <a:solidFill>
                  <a:srgbClr val="035295"/>
                </a:solidFill>
                <a:latin typeface="+mn-lt"/>
                <a:ea typeface="宋体" charset="-122"/>
              </a:rPr>
              <a:t> </a:t>
            </a:r>
            <a:r>
              <a:rPr lang="en-US" altLang="zh-CN" sz="2000" b="1" dirty="0">
                <a:solidFill>
                  <a:srgbClr val="035295"/>
                </a:solidFill>
                <a:latin typeface="+mn-lt"/>
                <a:ea typeface="宋体" charset="-122"/>
              </a:rPr>
              <a:t>Glass</a:t>
            </a:r>
            <a:endParaRPr lang="zh-CN" altLang="en-US" sz="2000" b="1" dirty="0">
              <a:solidFill>
                <a:srgbClr val="035295"/>
              </a:solidFill>
              <a:latin typeface="+mn-lt"/>
              <a:ea typeface="宋体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548" y="908791"/>
            <a:ext cx="2853432" cy="380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4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4272960" y="1916832"/>
            <a:ext cx="4000924" cy="830997"/>
          </a:xfrm>
          <a:prstGeom prst="rect">
            <a:avLst/>
          </a:prstGeom>
          <a:noFill/>
          <a:scene3d>
            <a:camera prst="perspectiveContrastingLeftFacing">
              <a:rot lat="0" lon="0" rev="0"/>
            </a:camera>
            <a:lightRig rig="threePt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kumimoji="1" lang="en-US" altLang="zh-CN" sz="2400" b="1" dirty="0" err="1">
                <a:solidFill>
                  <a:srgbClr val="035295"/>
                </a:solidFill>
                <a:latin typeface="+mj-lt"/>
                <a:ea typeface="+mj-ea"/>
                <a:cs typeface="+mj-cs"/>
              </a:rPr>
              <a:t>Edificios</a:t>
            </a:r>
            <a:r>
              <a:rPr kumimoji="1" lang="en-US" altLang="zh-CN" sz="2400" b="1" dirty="0">
                <a:solidFill>
                  <a:srgbClr val="035295"/>
                </a:solidFill>
                <a:latin typeface="+mj-lt"/>
                <a:ea typeface="+mj-ea"/>
                <a:cs typeface="+mj-cs"/>
              </a:rPr>
              <a:t> super-altos
</a:t>
            </a:r>
            <a:endParaRPr kumimoji="1" lang="zh-CN" altLang="en-US" sz="2400" b="1" dirty="0">
              <a:solidFill>
                <a:srgbClr val="035295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22698" y="1624444"/>
            <a:ext cx="8246068" cy="4542185"/>
            <a:chOff x="-8456778" y="779351"/>
            <a:chExt cx="18160914" cy="4657375"/>
          </a:xfrm>
        </p:grpSpPr>
        <p:pic>
          <p:nvPicPr>
            <p:cNvPr id="1026" name="Picture 2" descr="C:\Users\dell\Desktop\白云\实习\工程图分类王长城\工程图分类\超高层\19广东\6广州西塔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-8456778" y="779351"/>
              <a:ext cx="7192429" cy="465737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36195" dist="12700" dir="11400000" algn="tl" rotWithShape="0">
                <a:srgbClr val="000000">
                  <a:alpha val="33000"/>
                </a:srgbClr>
              </a:outerShdw>
            </a:effectLst>
          </p:spPr>
        </p:pic>
        <p:sp>
          <p:nvSpPr>
            <p:cNvPr id="17" name="TextBox 16"/>
            <p:cNvSpPr txBox="1"/>
            <p:nvPr/>
          </p:nvSpPr>
          <p:spPr>
            <a:xfrm>
              <a:off x="108826" y="2925007"/>
              <a:ext cx="9595310" cy="1483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altLang="zh-CN" sz="2200" dirty="0">
                  <a:solidFill>
                    <a:srgbClr val="035295"/>
                  </a:solidFill>
                  <a:latin typeface="+mj-lt"/>
                  <a:ea typeface="+mn-ea"/>
                </a:rPr>
                <a:t>Guangzhou </a:t>
              </a:r>
              <a:r>
                <a:rPr lang="es-ES" altLang="zh-CN" sz="2200" dirty="0" err="1">
                  <a:solidFill>
                    <a:srgbClr val="035295"/>
                  </a:solidFill>
                  <a:latin typeface="+mj-lt"/>
                  <a:ea typeface="+mn-ea"/>
                </a:rPr>
                <a:t>IFC,terminado</a:t>
              </a:r>
              <a:r>
                <a:rPr lang="es-ES" altLang="zh-CN" sz="2200" dirty="0">
                  <a:solidFill>
                    <a:srgbClr val="035295"/>
                  </a:solidFill>
                  <a:latin typeface="+mj-lt"/>
                  <a:ea typeface="+mn-ea"/>
                </a:rPr>
                <a:t> en 2008,altura: 440.4m (la cortina de marco oculto más alta del mundo)
</a:t>
              </a:r>
              <a:endParaRPr lang="zh-CN" altLang="en-US" sz="2200" dirty="0">
                <a:solidFill>
                  <a:srgbClr val="035295"/>
                </a:solidFill>
                <a:latin typeface="+mj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1818340"/>
      </p:ext>
    </p:extLst>
  </p:cSld>
  <p:clrMapOvr>
    <a:masterClrMapping/>
  </p:clrMapOvr>
  <p:transition advClick="0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1142984"/>
            <a:ext cx="5843789" cy="2214578"/>
            <a:chOff x="0" y="1142984"/>
            <a:chExt cx="5843789" cy="2214578"/>
          </a:xfrm>
        </p:grpSpPr>
        <p:pic>
          <p:nvPicPr>
            <p:cNvPr id="4098" name="Picture 2" descr="C:\Users\dell\Desktop\白云\实习\邓琪周碧云\政府工程图片\政府工程图片\代表性\北京人民大会堂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1142984"/>
              <a:ext cx="5843789" cy="221457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683568" y="1285860"/>
              <a:ext cx="30171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solidFill>
                    <a:schemeClr val="bg1"/>
                  </a:solidFill>
                  <a:latin typeface="+mn-lt"/>
                  <a:ea typeface="华文行楷" pitchFamily="2" charset="-122"/>
                </a:rPr>
                <a:t>Beijing Great Hall of the People</a:t>
              </a:r>
              <a:endParaRPr lang="zh-CN" altLang="en-US" sz="1600" dirty="0">
                <a:solidFill>
                  <a:schemeClr val="bg1"/>
                </a:solidFill>
                <a:latin typeface="+mn-lt"/>
                <a:ea typeface="华文行楷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214414" y="3929065"/>
            <a:ext cx="7929586" cy="1940585"/>
            <a:chOff x="1214414" y="3929065"/>
            <a:chExt cx="7929586" cy="1940585"/>
          </a:xfrm>
        </p:grpSpPr>
        <p:pic>
          <p:nvPicPr>
            <p:cNvPr id="4099" name="Picture 3" descr="C:\Users\dell\Desktop\白云\实习\邓琪周碧云\体育中心图片\体育中心图片\水立方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214810" y="3929065"/>
              <a:ext cx="4929190" cy="194058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1214414" y="4143380"/>
              <a:ext cx="52723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solidFill>
                    <a:schemeClr val="bg1"/>
                  </a:solidFill>
                  <a:latin typeface="+mn-lt"/>
                  <a:ea typeface="华文行楷" pitchFamily="2" charset="-122"/>
                </a:rPr>
                <a:t>Water</a:t>
              </a:r>
              <a:r>
                <a:rPr lang="zh-CN" altLang="en-US" sz="1600" dirty="0">
                  <a:solidFill>
                    <a:schemeClr val="bg1"/>
                  </a:solidFill>
                  <a:latin typeface="+mn-lt"/>
                  <a:ea typeface="华文行楷" pitchFamily="2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+mn-lt"/>
                  <a:ea typeface="华文行楷" pitchFamily="2" charset="-122"/>
                </a:rPr>
                <a:t>Cube</a:t>
              </a:r>
              <a:endParaRPr lang="zh-CN" altLang="en-US" sz="1600" dirty="0">
                <a:solidFill>
                  <a:schemeClr val="bg1"/>
                </a:solidFill>
                <a:latin typeface="+mn-lt"/>
                <a:ea typeface="华文行楷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929322" y="1285860"/>
            <a:ext cx="3214678" cy="2428892"/>
            <a:chOff x="5929322" y="1285860"/>
            <a:chExt cx="3214678" cy="2428892"/>
          </a:xfrm>
        </p:grpSpPr>
        <p:pic>
          <p:nvPicPr>
            <p:cNvPr id="4100" name="Picture 4" descr="C:\Users\dell\Desktop\白云\实习\邓琪周碧云\体育中心图片\体育中心图片\鸟巢1.jp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929322" y="1285860"/>
              <a:ext cx="3214678" cy="242889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/>
            <p:cNvSpPr txBox="1"/>
            <p:nvPr/>
          </p:nvSpPr>
          <p:spPr>
            <a:xfrm>
              <a:off x="6804248" y="1500174"/>
              <a:ext cx="1224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solidFill>
                    <a:schemeClr val="bg1"/>
                  </a:solidFill>
                  <a:latin typeface="+mn-lt"/>
                  <a:ea typeface="华文行楷" pitchFamily="2" charset="-122"/>
                </a:rPr>
                <a:t>Bird‘s</a:t>
              </a:r>
              <a:r>
                <a:rPr lang="zh-CN" altLang="en-US" sz="1600" dirty="0">
                  <a:solidFill>
                    <a:schemeClr val="bg1"/>
                  </a:solidFill>
                  <a:latin typeface="+mn-lt"/>
                  <a:ea typeface="华文行楷" pitchFamily="2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+mn-lt"/>
                  <a:ea typeface="华文行楷" pitchFamily="2" charset="-122"/>
                </a:rPr>
                <a:t>Nest</a:t>
              </a:r>
              <a:endParaRPr lang="zh-CN" altLang="en-US" sz="1600" dirty="0">
                <a:solidFill>
                  <a:schemeClr val="bg1"/>
                </a:solidFill>
                <a:latin typeface="+mn-lt"/>
                <a:ea typeface="华文行楷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-2636172" y="3929066"/>
            <a:ext cx="6779512" cy="2455661"/>
            <a:chOff x="-2636172" y="3929066"/>
            <a:chExt cx="6779512" cy="2455661"/>
          </a:xfrm>
        </p:grpSpPr>
        <p:pic>
          <p:nvPicPr>
            <p:cNvPr id="4102" name="Picture 6" descr="C:\Users\dell\Desktop\白云\实习\邓琪周碧云\工程整理（周碧云部分）\工程整理（周碧云部分）\会展中心\5中国馆\中国馆.jp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14282" y="3929066"/>
              <a:ext cx="3929058" cy="245566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5" name="TextBox 14"/>
            <p:cNvSpPr txBox="1"/>
            <p:nvPr/>
          </p:nvSpPr>
          <p:spPr>
            <a:xfrm>
              <a:off x="-2636172" y="4143380"/>
              <a:ext cx="52723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solidFill>
                    <a:schemeClr val="bg1"/>
                  </a:solidFill>
                  <a:latin typeface="+mn-lt"/>
                  <a:ea typeface="华文行楷" pitchFamily="2" charset="-122"/>
                </a:rPr>
                <a:t>China Pavilion</a:t>
              </a:r>
              <a:endParaRPr lang="zh-CN" altLang="en-US" sz="1600" dirty="0">
                <a:solidFill>
                  <a:schemeClr val="bg1"/>
                </a:solidFill>
                <a:latin typeface="+mn-lt"/>
                <a:ea typeface="华文行楷" pitchFamily="2" charset="-122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5572077" y="150898"/>
            <a:ext cx="3329958" cy="1307537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lvl="0" algn="ctr" eaLnBrk="1" hangingPunct="1">
              <a:lnSpc>
                <a:spcPct val="150000"/>
              </a:lnSpc>
              <a:buClr>
                <a:srgbClr val="0070C0"/>
              </a:buClr>
              <a:defRPr/>
            </a:pPr>
            <a:r>
              <a:rPr lang="en-US" altLang="zh-CN" sz="2800" b="1" dirty="0" err="1">
                <a:solidFill>
                  <a:srgbClr val="035295"/>
                </a:solidFill>
                <a:latin typeface="+mj-lt"/>
                <a:ea typeface="+mj-ea"/>
                <a:cs typeface="+mj-cs"/>
              </a:rPr>
              <a:t>Proyectos</a:t>
            </a:r>
            <a:r>
              <a:rPr lang="en-US" altLang="zh-CN" sz="2800" b="1" dirty="0">
                <a:solidFill>
                  <a:srgbClr val="035295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2800" b="1" dirty="0" err="1">
                <a:solidFill>
                  <a:srgbClr val="035295"/>
                </a:solidFill>
                <a:latin typeface="+mj-lt"/>
                <a:ea typeface="+mj-ea"/>
                <a:cs typeface="+mj-cs"/>
              </a:rPr>
              <a:t>típicos</a:t>
            </a:r>
            <a:r>
              <a:rPr lang="en-US" altLang="zh-CN" sz="2800" b="1" dirty="0">
                <a:solidFill>
                  <a:srgbClr val="035295"/>
                </a:solidFill>
                <a:latin typeface="+mj-lt"/>
                <a:ea typeface="+mj-ea"/>
                <a:cs typeface="+mj-cs"/>
              </a:rPr>
              <a:t>
</a:t>
            </a:r>
            <a:endParaRPr lang="zh-CN" altLang="zh-CN" sz="2800" b="1" dirty="0">
              <a:solidFill>
                <a:srgbClr val="035295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7466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000"/>
                            </p:stCondLst>
                            <p:childTnLst>
                              <p:par>
                                <p:cTn id="3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4715186" y="332656"/>
            <a:ext cx="4000924" cy="830997"/>
          </a:xfrm>
          <a:prstGeom prst="rect">
            <a:avLst/>
          </a:prstGeom>
          <a:noFill/>
          <a:scene3d>
            <a:camera prst="perspectiveContrastingLeftFacing">
              <a:rot lat="0" lon="0" rev="0"/>
            </a:camera>
            <a:lightRig rig="threePt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kumimoji="1" lang="en-US" altLang="zh-CN" sz="2400" b="1" dirty="0" err="1">
                <a:solidFill>
                  <a:srgbClr val="035295"/>
                </a:solidFill>
                <a:latin typeface="+mj-lt"/>
                <a:ea typeface="+mj-ea"/>
                <a:cs typeface="+mj-cs"/>
              </a:rPr>
              <a:t>Edificios</a:t>
            </a:r>
            <a:r>
              <a:rPr kumimoji="1" lang="en-US" altLang="zh-CN" sz="2400" b="1" dirty="0">
                <a:solidFill>
                  <a:srgbClr val="035295"/>
                </a:solidFill>
                <a:latin typeface="+mj-lt"/>
                <a:ea typeface="+mj-ea"/>
                <a:cs typeface="+mj-cs"/>
              </a:rPr>
              <a:t> super-altos
</a:t>
            </a:r>
            <a:endParaRPr kumimoji="1" lang="zh-CN" altLang="en-US" sz="2400" b="1" dirty="0">
              <a:solidFill>
                <a:srgbClr val="035295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3" name="图片 12"/>
          <p:cNvPicPr/>
          <p:nvPr/>
        </p:nvPicPr>
        <p:blipFill>
          <a:blip r:embed="rId2"/>
          <a:srcRect r="37901"/>
          <a:stretch>
            <a:fillRect/>
          </a:stretch>
        </p:blipFill>
        <p:spPr>
          <a:xfrm>
            <a:off x="741562" y="1981228"/>
            <a:ext cx="3469981" cy="4559151"/>
          </a:xfrm>
          <a:prstGeom prst="rect">
            <a:avLst/>
          </a:prstGeom>
          <a:ln>
            <a:noFill/>
          </a:ln>
        </p:spPr>
      </p:pic>
      <p:sp>
        <p:nvSpPr>
          <p:cNvPr id="17" name="TextBox 18"/>
          <p:cNvSpPr txBox="1"/>
          <p:nvPr/>
        </p:nvSpPr>
        <p:spPr>
          <a:xfrm>
            <a:off x="735654" y="1223189"/>
            <a:ext cx="39736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solidFill>
                  <a:srgbClr val="035295"/>
                </a:solidFill>
                <a:latin typeface="+mj-lt"/>
                <a:ea typeface="+mn-ea"/>
              </a:rPr>
              <a:t>Guangzhou </a:t>
            </a:r>
            <a:r>
              <a:rPr lang="en-US" altLang="zh-CN" sz="2200" dirty="0" err="1">
                <a:solidFill>
                  <a:srgbClr val="035295"/>
                </a:solidFill>
                <a:latin typeface="+mj-lt"/>
                <a:ea typeface="+mn-ea"/>
              </a:rPr>
              <a:t>Guangfa</a:t>
            </a:r>
            <a:r>
              <a:rPr lang="en-US" altLang="zh-CN" sz="2200" dirty="0">
                <a:solidFill>
                  <a:srgbClr val="035295"/>
                </a:solidFill>
                <a:latin typeface="+mj-lt"/>
                <a:ea typeface="+mn-ea"/>
              </a:rPr>
              <a:t> Securities, 308m, </a:t>
            </a:r>
            <a:r>
              <a:rPr lang="en-US" altLang="zh-CN" sz="2200" dirty="0" err="1">
                <a:solidFill>
                  <a:srgbClr val="035295"/>
                </a:solidFill>
                <a:latin typeface="+mj-lt"/>
                <a:ea typeface="+mn-ea"/>
              </a:rPr>
              <a:t>terminado</a:t>
            </a:r>
            <a:r>
              <a:rPr lang="en-US" altLang="zh-CN" sz="2200" dirty="0">
                <a:solidFill>
                  <a:srgbClr val="035295"/>
                </a:solidFill>
                <a:latin typeface="+mj-lt"/>
                <a:ea typeface="+mn-ea"/>
              </a:rPr>
              <a:t> </a:t>
            </a:r>
            <a:r>
              <a:rPr lang="en-US" altLang="zh-CN" sz="2200" dirty="0" err="1">
                <a:solidFill>
                  <a:srgbClr val="035295"/>
                </a:solidFill>
                <a:latin typeface="+mj-lt"/>
                <a:ea typeface="+mn-ea"/>
              </a:rPr>
              <a:t>en</a:t>
            </a:r>
            <a:r>
              <a:rPr lang="en-US" altLang="zh-CN" sz="2200" dirty="0">
                <a:solidFill>
                  <a:srgbClr val="035295"/>
                </a:solidFill>
                <a:latin typeface="+mj-lt"/>
                <a:ea typeface="+mn-ea"/>
              </a:rPr>
              <a:t> 2018
</a:t>
            </a:r>
            <a:endParaRPr lang="zh-CN" altLang="en-US" sz="2200" dirty="0">
              <a:solidFill>
                <a:srgbClr val="035295"/>
              </a:solidFill>
              <a:latin typeface="+mj-lt"/>
              <a:ea typeface="+mn-ea"/>
            </a:endParaRPr>
          </a:p>
        </p:txBody>
      </p:sp>
      <p:pic>
        <p:nvPicPr>
          <p:cNvPr id="18" name="图片 17"/>
          <p:cNvPicPr/>
          <p:nvPr/>
        </p:nvPicPr>
        <p:blipFill>
          <a:blip r:embed="rId3"/>
          <a:srcRect r="47628"/>
          <a:stretch>
            <a:fillRect/>
          </a:stretch>
        </p:blipFill>
        <p:spPr>
          <a:xfrm>
            <a:off x="4715185" y="1992630"/>
            <a:ext cx="3886594" cy="4572863"/>
          </a:xfrm>
          <a:prstGeom prst="rect">
            <a:avLst/>
          </a:prstGeom>
          <a:ln>
            <a:noFill/>
          </a:ln>
        </p:spPr>
      </p:pic>
      <p:sp>
        <p:nvSpPr>
          <p:cNvPr id="19" name="TextBox 18"/>
          <p:cNvSpPr txBox="1"/>
          <p:nvPr/>
        </p:nvSpPr>
        <p:spPr>
          <a:xfrm>
            <a:off x="4715185" y="1249440"/>
            <a:ext cx="34563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zh-CN" sz="2200" dirty="0">
                <a:solidFill>
                  <a:srgbClr val="035295"/>
                </a:solidFill>
                <a:latin typeface="+mj-lt"/>
                <a:ea typeface="+mn-ea"/>
              </a:rPr>
              <a:t>Guangzhou </a:t>
            </a:r>
            <a:r>
              <a:rPr lang="es-ES" altLang="zh-CN" sz="2200" dirty="0" err="1">
                <a:solidFill>
                  <a:srgbClr val="035295"/>
                </a:solidFill>
                <a:latin typeface="+mj-lt"/>
                <a:ea typeface="+mn-ea"/>
              </a:rPr>
              <a:t>Huijin</a:t>
            </a:r>
            <a:r>
              <a:rPr lang="es-ES" altLang="zh-CN" sz="2200" dirty="0">
                <a:solidFill>
                  <a:srgbClr val="035295"/>
                </a:solidFill>
                <a:latin typeface="+mj-lt"/>
                <a:ea typeface="+mn-ea"/>
              </a:rPr>
              <a:t> Centro, 
320m, en marcha
</a:t>
            </a:r>
            <a:endParaRPr lang="zh-CN" altLang="en-US" sz="2200" dirty="0">
              <a:solidFill>
                <a:srgbClr val="035295"/>
              </a:solidFill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4783169"/>
      </p:ext>
    </p:extLst>
  </p:cSld>
  <p:clrMapOvr>
    <a:masterClrMapping/>
  </p:clrMapOvr>
  <p:transition advClick="0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9"/>
          <p:cNvSpPr txBox="1"/>
          <p:nvPr/>
        </p:nvSpPr>
        <p:spPr>
          <a:xfrm>
            <a:off x="179512" y="1272830"/>
            <a:ext cx="885698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s-ES" altLang="zh-CN" sz="2000" dirty="0">
                <a:solidFill>
                  <a:srgbClr val="035295"/>
                </a:solidFill>
                <a:latin typeface="+mn-lt"/>
                <a:ea typeface="+mn-ea"/>
              </a:rPr>
              <a:t> Guangzhou </a:t>
            </a:r>
            <a:r>
              <a:rPr lang="es-ES" altLang="zh-CN" sz="2000" dirty="0" err="1">
                <a:solidFill>
                  <a:srgbClr val="035295"/>
                </a:solidFill>
                <a:latin typeface="+mn-lt"/>
                <a:ea typeface="+mn-ea"/>
              </a:rPr>
              <a:t>Baiyun</a:t>
            </a:r>
            <a:r>
              <a:rPr lang="es-ES" altLang="zh-CN" sz="2000" dirty="0">
                <a:solidFill>
                  <a:srgbClr val="035295"/>
                </a:solidFill>
                <a:latin typeface="+mn-lt"/>
                <a:ea typeface="+mn-ea"/>
              </a:rPr>
              <a:t> Chemical </a:t>
            </a:r>
            <a:r>
              <a:rPr lang="es-ES" altLang="zh-CN" sz="2000" dirty="0" err="1">
                <a:solidFill>
                  <a:srgbClr val="035295"/>
                </a:solidFill>
                <a:latin typeface="+mn-lt"/>
                <a:ea typeface="+mn-ea"/>
              </a:rPr>
              <a:t>Industry</a:t>
            </a:r>
            <a:r>
              <a:rPr lang="es-ES" altLang="zh-CN" sz="2000" dirty="0">
                <a:solidFill>
                  <a:srgbClr val="035295"/>
                </a:solidFill>
                <a:latin typeface="+mn-lt"/>
                <a:ea typeface="+mn-ea"/>
              </a:rPr>
              <a:t> Co., Ltd. se estableció en 1985, que es la primera empresa de investigación y producción de selladores de silicona en China. Durante estos 34 años, siempre proporcionamos excelentes soluciones de sellador de silicona y servicio a nuestros clientes.
</a:t>
            </a:r>
            <a:endParaRPr lang="zh-CN" altLang="en-US" sz="2000" b="1" dirty="0">
              <a:solidFill>
                <a:srgbClr val="035295"/>
              </a:solidFill>
              <a:latin typeface="Arial" panose="020B0604020202020204" pitchFamily="34" charset="0"/>
              <a:ea typeface="+mj-ea"/>
              <a:cs typeface="+mj-cs"/>
            </a:endParaRPr>
          </a:p>
        </p:txBody>
      </p:sp>
      <p:sp>
        <p:nvSpPr>
          <p:cNvPr id="34" name="TextBox 10"/>
          <p:cNvSpPr>
            <a:spLocks noChangeArrowheads="1"/>
          </p:cNvSpPr>
          <p:nvPr/>
        </p:nvSpPr>
        <p:spPr bwMode="auto">
          <a:xfrm>
            <a:off x="246154" y="3449660"/>
            <a:ext cx="8969854" cy="3831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altLang="zh-CN" sz="2000" b="1" dirty="0">
                <a:solidFill>
                  <a:srgbClr val="035295"/>
                </a:solidFill>
                <a:latin typeface="+mn-lt"/>
                <a:ea typeface="+mn-ea"/>
                <a:sym typeface="微软雅黑" pitchFamily="34" charset="-122"/>
              </a:rPr>
              <a:t>Misión de </a:t>
            </a:r>
            <a:r>
              <a:rPr lang="es-ES" altLang="zh-CN" sz="2000" b="1" dirty="0" err="1">
                <a:solidFill>
                  <a:srgbClr val="035295"/>
                </a:solidFill>
                <a:latin typeface="+mn-lt"/>
                <a:ea typeface="+mn-ea"/>
                <a:sym typeface="微软雅黑" pitchFamily="34" charset="-122"/>
              </a:rPr>
              <a:t>Baiyun</a:t>
            </a:r>
            <a:r>
              <a:rPr lang="es-ES" altLang="zh-CN" sz="2000" b="1" dirty="0">
                <a:solidFill>
                  <a:srgbClr val="035295"/>
                </a:solidFill>
                <a:latin typeface="+mn-lt"/>
                <a:ea typeface="+mn-ea"/>
                <a:sym typeface="微软雅黑" pitchFamily="34" charset="-122"/>
              </a:rPr>
              <a:t>: Dedicada a proporcionar los mejores productos para las personas
Objetivo estratégico de </a:t>
            </a:r>
            <a:r>
              <a:rPr lang="es-ES" altLang="zh-CN" sz="2000" b="1" dirty="0" err="1">
                <a:solidFill>
                  <a:srgbClr val="035295"/>
                </a:solidFill>
                <a:latin typeface="+mn-lt"/>
                <a:ea typeface="+mn-ea"/>
                <a:sym typeface="微软雅黑" pitchFamily="34" charset="-122"/>
              </a:rPr>
              <a:t>Baiyun</a:t>
            </a:r>
            <a:r>
              <a:rPr lang="es-ES" altLang="zh-CN" sz="2000" b="1" dirty="0">
                <a:solidFill>
                  <a:srgbClr val="035295"/>
                </a:solidFill>
                <a:latin typeface="+mn-lt"/>
                <a:ea typeface="+mn-ea"/>
                <a:sym typeface="微软雅黑" pitchFamily="34" charset="-122"/>
              </a:rPr>
              <a:t>: Ser el líder de los nuevos materiales químicos
Valores fundamentales de </a:t>
            </a:r>
            <a:r>
              <a:rPr lang="es-ES" altLang="zh-CN" sz="2000" b="1" dirty="0" err="1">
                <a:solidFill>
                  <a:srgbClr val="035295"/>
                </a:solidFill>
                <a:latin typeface="+mn-lt"/>
                <a:ea typeface="+mn-ea"/>
                <a:sym typeface="微软雅黑" pitchFamily="34" charset="-122"/>
              </a:rPr>
              <a:t>Baiyun</a:t>
            </a:r>
            <a:r>
              <a:rPr lang="es-ES" altLang="zh-CN" sz="2000" b="1" dirty="0">
                <a:solidFill>
                  <a:srgbClr val="035295"/>
                </a:solidFill>
                <a:latin typeface="+mn-lt"/>
                <a:ea typeface="+mn-ea"/>
                <a:sym typeface="微软雅黑" pitchFamily="34" charset="-122"/>
              </a:rPr>
              <a:t>: Tome la responsabilidad con valentía; Crear valor, compartir el logro
Espíritu </a:t>
            </a:r>
            <a:r>
              <a:rPr lang="es-ES" altLang="zh-CN" sz="2000" b="1" dirty="0" err="1">
                <a:solidFill>
                  <a:srgbClr val="035295"/>
                </a:solidFill>
                <a:latin typeface="+mn-lt"/>
                <a:ea typeface="+mn-ea"/>
                <a:sym typeface="微软雅黑" pitchFamily="34" charset="-122"/>
              </a:rPr>
              <a:t>Baiyun</a:t>
            </a:r>
            <a:r>
              <a:rPr lang="es-ES" altLang="zh-CN" sz="2000" b="1" dirty="0">
                <a:solidFill>
                  <a:srgbClr val="035295"/>
                </a:solidFill>
                <a:latin typeface="+mn-lt"/>
                <a:ea typeface="+mn-ea"/>
                <a:sym typeface="微软雅黑" pitchFamily="34" charset="-122"/>
              </a:rPr>
              <a:t>: Solidaridad; Pragmático; Alta eficiencia; Innovación
</a:t>
            </a:r>
            <a:r>
              <a:rPr lang="zh-CN" altLang="en-US" dirty="0"/>
              <a:t> </a:t>
            </a:r>
          </a:p>
          <a:p>
            <a:pPr algn="ctr"/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zh-CN" altLang="en-US" dirty="0"/>
          </a:p>
        </p:txBody>
      </p:sp>
      <p:sp>
        <p:nvSpPr>
          <p:cNvPr id="35" name="TextBox 12"/>
          <p:cNvSpPr>
            <a:spLocks noChangeArrowheads="1"/>
          </p:cNvSpPr>
          <p:nvPr/>
        </p:nvSpPr>
        <p:spPr bwMode="auto">
          <a:xfrm>
            <a:off x="0" y="3449660"/>
            <a:ext cx="87587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标题 1"/>
          <p:cNvSpPr txBox="1">
            <a:spLocks noChangeArrowheads="1"/>
          </p:cNvSpPr>
          <p:nvPr/>
        </p:nvSpPr>
        <p:spPr bwMode="auto">
          <a:xfrm>
            <a:off x="323528" y="1102098"/>
            <a:ext cx="3635896" cy="696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endParaRPr lang="zh-CN" altLang="en-US" sz="3200" b="1" dirty="0">
              <a:solidFill>
                <a:srgbClr val="035295"/>
              </a:solidFill>
              <a:latin typeface="+mn-lt"/>
              <a:ea typeface="微软雅黑" panose="020B0503020204020204" charset="-122"/>
            </a:endParaRP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4860032" y="764704"/>
            <a:ext cx="417646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292E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TextBox 41"/>
          <p:cNvSpPr txBox="1">
            <a:spLocks noChangeArrowheads="1"/>
          </p:cNvSpPr>
          <p:nvPr/>
        </p:nvSpPr>
        <p:spPr bwMode="auto">
          <a:xfrm>
            <a:off x="4831184" y="179929"/>
            <a:ext cx="4176018" cy="10772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1pPr>
            <a:lvl2pPr marL="742950" indent="-285750">
              <a:spcBef>
                <a:spcPts val="375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2pPr>
            <a:lvl3pPr marL="1143000" indent="-228600">
              <a:spcBef>
                <a:spcPts val="375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3pPr>
            <a:lvl4pPr marL="1600200" indent="-228600">
              <a:spcBef>
                <a:spcPts val="375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4pPr>
            <a:lvl5pPr marL="2057400" indent="-228600">
              <a:spcBef>
                <a:spcPts val="375"/>
              </a:spcBef>
              <a:buClr>
                <a:schemeClr val="accent1"/>
              </a:buClr>
              <a:buFont typeface="Wingdings 2" pitchFamily="18" charset="2"/>
              <a:buChar char="o"/>
              <a:defRPr sz="20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o"/>
              <a:defRPr sz="20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o"/>
              <a:defRPr sz="20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o"/>
              <a:defRPr sz="20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o"/>
              <a:defRPr sz="20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itchFamily="34" charset="0"/>
              <a:buNone/>
              <a:defRPr/>
            </a:pPr>
            <a:r>
              <a:rPr lang="en-US" altLang="zh-CN" sz="3200" b="1" dirty="0" err="1">
                <a:solidFill>
                  <a:srgbClr val="035295"/>
                </a:solidFill>
                <a:latin typeface="+mn-lt"/>
                <a:ea typeface="宋体" panose="02010600030101010101" pitchFamily="2" charset="-122"/>
              </a:rPr>
              <a:t>Perfil</a:t>
            </a:r>
            <a:r>
              <a:rPr lang="en-US" altLang="zh-CN" sz="3200" b="1" dirty="0">
                <a:solidFill>
                  <a:srgbClr val="035295"/>
                </a:solidFill>
                <a:latin typeface="+mn-lt"/>
                <a:ea typeface="宋体" panose="02010600030101010101" pitchFamily="2" charset="-122"/>
              </a:rPr>
              <a:t> de la </a:t>
            </a:r>
            <a:r>
              <a:rPr lang="en-US" altLang="zh-CN" sz="3200" b="1" dirty="0" err="1">
                <a:solidFill>
                  <a:srgbClr val="035295"/>
                </a:solidFill>
                <a:latin typeface="+mn-lt"/>
                <a:ea typeface="宋体" panose="02010600030101010101" pitchFamily="2" charset="-122"/>
              </a:rPr>
              <a:t>empresa</a:t>
            </a:r>
            <a:r>
              <a:rPr lang="en-US" altLang="zh-CN" sz="3200" b="1" dirty="0">
                <a:solidFill>
                  <a:srgbClr val="035295"/>
                </a:solidFill>
                <a:latin typeface="+mn-lt"/>
                <a:ea typeface="宋体" panose="02010600030101010101" pitchFamily="2" charset="-122"/>
              </a:rPr>
              <a:t>
</a:t>
            </a:r>
            <a:endParaRPr lang="zh-CN" altLang="en-US" sz="3200" b="1" dirty="0">
              <a:solidFill>
                <a:srgbClr val="035295"/>
              </a:solidFill>
              <a:latin typeface="+mn-lt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571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utoUpdateAnimBg="0"/>
      <p:bldP spid="35" grpId="0" bldLvl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715186" y="332656"/>
            <a:ext cx="4000924" cy="461665"/>
          </a:xfrm>
          <a:prstGeom prst="rect">
            <a:avLst/>
          </a:prstGeom>
          <a:noFill/>
          <a:scene3d>
            <a:camera prst="perspectiveContrastingLeftFacing">
              <a:rot lat="0" lon="0" rev="0"/>
            </a:camera>
            <a:lightRig rig="threePt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rgbClr val="035295"/>
                </a:solidFill>
                <a:latin typeface="+mj-lt"/>
                <a:ea typeface="+mj-ea"/>
                <a:cs typeface="+mj-cs"/>
              </a:rPr>
              <a:t>Super</a:t>
            </a:r>
            <a:r>
              <a:rPr kumimoji="1" lang="zh-CN" altLang="en-US" sz="2400" b="1" dirty="0">
                <a:solidFill>
                  <a:srgbClr val="035295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en-US" altLang="zh-CN" sz="2400" b="1" dirty="0">
                <a:solidFill>
                  <a:srgbClr val="035295"/>
                </a:solidFill>
                <a:latin typeface="+mj-lt"/>
                <a:ea typeface="+mj-ea"/>
                <a:cs typeface="+mj-cs"/>
              </a:rPr>
              <a:t>high-rise</a:t>
            </a:r>
            <a:r>
              <a:rPr kumimoji="1" lang="zh-CN" altLang="en-US" sz="2400" b="1" dirty="0">
                <a:solidFill>
                  <a:srgbClr val="035295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en-US" altLang="zh-CN" sz="2400" b="1" dirty="0">
                <a:solidFill>
                  <a:srgbClr val="035295"/>
                </a:solidFill>
                <a:latin typeface="+mj-lt"/>
                <a:ea typeface="+mj-ea"/>
                <a:cs typeface="+mj-cs"/>
              </a:rPr>
              <a:t>buildings</a:t>
            </a:r>
            <a:endParaRPr kumimoji="1" lang="zh-CN" altLang="en-US" sz="2400" b="1" dirty="0">
              <a:solidFill>
                <a:srgbClr val="035295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extBox 18"/>
          <p:cNvSpPr txBox="1"/>
          <p:nvPr/>
        </p:nvSpPr>
        <p:spPr>
          <a:xfrm>
            <a:off x="5076057" y="1124744"/>
            <a:ext cx="40679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solidFill>
                  <a:srgbClr val="035295"/>
                </a:solidFill>
                <a:latin typeface="+mj-lt"/>
                <a:ea typeface="+mn-ea"/>
              </a:rPr>
              <a:t>Shenzhen Excellence Huang-gang Century Center, 300m, </a:t>
            </a:r>
            <a:r>
              <a:rPr lang="en-US" altLang="zh-CN" sz="2200" dirty="0" err="1">
                <a:solidFill>
                  <a:srgbClr val="035295"/>
                </a:solidFill>
                <a:latin typeface="+mj-lt"/>
                <a:ea typeface="+mn-ea"/>
              </a:rPr>
              <a:t>terminado</a:t>
            </a:r>
            <a:r>
              <a:rPr lang="en-US" altLang="zh-CN" sz="2200" dirty="0">
                <a:solidFill>
                  <a:srgbClr val="035295"/>
                </a:solidFill>
                <a:latin typeface="+mj-lt"/>
                <a:ea typeface="+mn-ea"/>
              </a:rPr>
              <a:t> </a:t>
            </a:r>
            <a:r>
              <a:rPr lang="en-US" altLang="zh-CN" sz="2200" dirty="0" err="1">
                <a:solidFill>
                  <a:srgbClr val="035295"/>
                </a:solidFill>
                <a:latin typeface="+mj-lt"/>
                <a:ea typeface="+mn-ea"/>
              </a:rPr>
              <a:t>en</a:t>
            </a:r>
            <a:r>
              <a:rPr lang="en-US" altLang="zh-CN" sz="2200" dirty="0">
                <a:solidFill>
                  <a:srgbClr val="035295"/>
                </a:solidFill>
                <a:latin typeface="+mj-lt"/>
                <a:ea typeface="+mn-ea"/>
              </a:rPr>
              <a:t> 2010
</a:t>
            </a:r>
            <a:endParaRPr lang="zh-CN" altLang="en-US" sz="2200" dirty="0">
              <a:solidFill>
                <a:srgbClr val="035295"/>
              </a:solidFill>
              <a:latin typeface="+mj-lt"/>
              <a:ea typeface="+mn-ea"/>
            </a:endParaRPr>
          </a:p>
        </p:txBody>
      </p:sp>
      <p:pic>
        <p:nvPicPr>
          <p:cNvPr id="13" name="图片 12"/>
          <p:cNvPicPr/>
          <p:nvPr/>
        </p:nvPicPr>
        <p:blipFill>
          <a:blip r:embed="rId2"/>
          <a:srcRect r="44653"/>
          <a:stretch>
            <a:fillRect/>
          </a:stretch>
        </p:blipFill>
        <p:spPr>
          <a:xfrm>
            <a:off x="539552" y="2161228"/>
            <a:ext cx="3384376" cy="4696772"/>
          </a:xfrm>
          <a:prstGeom prst="rect">
            <a:avLst/>
          </a:prstGeom>
          <a:ln>
            <a:noFill/>
          </a:ln>
        </p:spPr>
      </p:pic>
      <p:sp>
        <p:nvSpPr>
          <p:cNvPr id="14" name="TextBox 18"/>
          <p:cNvSpPr txBox="1"/>
          <p:nvPr/>
        </p:nvSpPr>
        <p:spPr>
          <a:xfrm>
            <a:off x="539552" y="1124744"/>
            <a:ext cx="44351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 err="1">
                <a:solidFill>
                  <a:srgbClr val="035295"/>
                </a:solidFill>
                <a:latin typeface="+mj-lt"/>
                <a:ea typeface="+mn-ea"/>
              </a:rPr>
              <a:t>Edificio</a:t>
            </a:r>
            <a:r>
              <a:rPr lang="en-US" altLang="zh-CN" sz="2200" dirty="0">
                <a:solidFill>
                  <a:srgbClr val="035295"/>
                </a:solidFill>
                <a:latin typeface="+mj-lt"/>
                <a:ea typeface="+mn-ea"/>
              </a:rPr>
              <a:t> Changzhou Radio and Television Center, 309m, </a:t>
            </a:r>
            <a:r>
              <a:rPr lang="en-US" altLang="zh-CN" sz="2200" dirty="0" err="1">
                <a:solidFill>
                  <a:srgbClr val="035295"/>
                </a:solidFill>
                <a:latin typeface="+mj-lt"/>
                <a:ea typeface="+mn-ea"/>
              </a:rPr>
              <a:t>terminado</a:t>
            </a:r>
            <a:r>
              <a:rPr lang="en-US" altLang="zh-CN" sz="2200" dirty="0">
                <a:solidFill>
                  <a:srgbClr val="035295"/>
                </a:solidFill>
                <a:latin typeface="+mj-lt"/>
                <a:ea typeface="+mn-ea"/>
              </a:rPr>
              <a:t> </a:t>
            </a:r>
            <a:r>
              <a:rPr lang="en-US" altLang="zh-CN" sz="2200" dirty="0" err="1">
                <a:solidFill>
                  <a:srgbClr val="035295"/>
                </a:solidFill>
                <a:latin typeface="+mj-lt"/>
                <a:ea typeface="+mn-ea"/>
              </a:rPr>
              <a:t>en</a:t>
            </a:r>
            <a:r>
              <a:rPr lang="en-US" altLang="zh-CN" sz="2200" dirty="0">
                <a:solidFill>
                  <a:srgbClr val="035295"/>
                </a:solidFill>
                <a:latin typeface="+mj-lt"/>
                <a:ea typeface="+mn-ea"/>
              </a:rPr>
              <a:t> 2013
</a:t>
            </a:r>
            <a:endParaRPr lang="zh-CN" altLang="en-US" sz="2200" dirty="0">
              <a:solidFill>
                <a:srgbClr val="035295"/>
              </a:solidFill>
              <a:latin typeface="+mj-lt"/>
              <a:ea typeface="+mn-ea"/>
            </a:endParaRPr>
          </a:p>
        </p:txBody>
      </p:sp>
      <p:pic>
        <p:nvPicPr>
          <p:cNvPr id="15" name="Picture 2" descr="C:\Users\dell\Desktop\白云\实习\超高层工程排序\19广东\50深圳卓越皇岗世纪城\深圳卓越皇岗世纪城中心项目 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48064" y="2232740"/>
            <a:ext cx="3413753" cy="4643836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7565919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80155" y="1098763"/>
            <a:ext cx="4174297" cy="2405180"/>
            <a:chOff x="159987" y="1357298"/>
            <a:chExt cx="6645613" cy="3236765"/>
          </a:xfrm>
        </p:grpSpPr>
        <p:pic>
          <p:nvPicPr>
            <p:cNvPr id="13314" name="Picture 2" descr="C:\Users\dell\Desktop\白云\实习\邓琪周碧云\交通枢纽图片\交通枢纽图片\宁波机场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85720" y="1357298"/>
              <a:ext cx="6519880" cy="3236765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159987" y="1379954"/>
              <a:ext cx="306405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000" dirty="0" err="1">
                  <a:solidFill>
                    <a:schemeClr val="bg1"/>
                  </a:solidFill>
                  <a:latin typeface="+mn-lt"/>
                  <a:ea typeface="华文行楷" pitchFamily="2" charset="-122"/>
                </a:rPr>
                <a:t>NingBo</a:t>
              </a:r>
              <a:r>
                <a:rPr lang="zh-CN" altLang="en-US" sz="2000" dirty="0">
                  <a:solidFill>
                    <a:schemeClr val="bg1"/>
                  </a:solidFill>
                  <a:latin typeface="+mn-lt"/>
                  <a:ea typeface="华文行楷" pitchFamily="2" charset="-122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+mn-lt"/>
                  <a:ea typeface="华文行楷" pitchFamily="2" charset="-122"/>
                </a:rPr>
                <a:t>Airport</a:t>
              </a:r>
              <a:endParaRPr lang="zh-CN" altLang="en-US" sz="2000" dirty="0">
                <a:solidFill>
                  <a:schemeClr val="bg1"/>
                </a:solidFill>
                <a:latin typeface="+mn-lt"/>
                <a:ea typeface="华文行楷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923928" y="1053824"/>
            <a:ext cx="4485878" cy="2450121"/>
            <a:chOff x="179624" y="2000240"/>
            <a:chExt cx="7141660" cy="3297243"/>
          </a:xfrm>
        </p:grpSpPr>
        <p:pic>
          <p:nvPicPr>
            <p:cNvPr id="13315" name="Picture 3" descr="C:\Users\dell\Desktop\白云\实习\邓琪周碧云\交通枢纽图片\交通枢纽图片\浦东机场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42976" y="2000240"/>
              <a:ext cx="6178308" cy="3297243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179624" y="2108879"/>
              <a:ext cx="5470539" cy="538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000" dirty="0">
                  <a:solidFill>
                    <a:schemeClr val="bg1"/>
                  </a:solidFill>
                  <a:latin typeface="+mn-lt"/>
                  <a:ea typeface="华文行楷" pitchFamily="2" charset="-122"/>
                </a:rPr>
                <a:t>Shanghai</a:t>
              </a:r>
              <a:r>
                <a:rPr lang="zh-CN" altLang="en-US" sz="2000" dirty="0">
                  <a:solidFill>
                    <a:schemeClr val="bg1"/>
                  </a:solidFill>
                  <a:latin typeface="+mn-lt"/>
                  <a:ea typeface="华文行楷" pitchFamily="2" charset="-122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+mn-lt"/>
                  <a:ea typeface="华文行楷" pitchFamily="2" charset="-122"/>
                </a:rPr>
                <a:t>Pudong</a:t>
              </a:r>
              <a:r>
                <a:rPr lang="zh-CN" altLang="en-US" sz="2000" dirty="0">
                  <a:solidFill>
                    <a:schemeClr val="bg1"/>
                  </a:solidFill>
                  <a:latin typeface="+mn-lt"/>
                  <a:ea typeface="华文行楷" pitchFamily="2" charset="-122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+mn-lt"/>
                  <a:ea typeface="华文行楷" pitchFamily="2" charset="-122"/>
                </a:rPr>
                <a:t>Airport</a:t>
              </a:r>
              <a:endParaRPr lang="zh-CN" altLang="en-US" sz="2000" dirty="0">
                <a:solidFill>
                  <a:schemeClr val="bg1"/>
                </a:solidFill>
                <a:latin typeface="+mn-lt"/>
                <a:ea typeface="华文行楷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13945" y="3871999"/>
            <a:ext cx="4223118" cy="2629831"/>
            <a:chOff x="2203190" y="2564215"/>
            <a:chExt cx="6723338" cy="3539088"/>
          </a:xfrm>
        </p:grpSpPr>
        <p:pic>
          <p:nvPicPr>
            <p:cNvPr id="13316" name="Picture 4" descr="C:\Users\dell\Desktop\白云\实习\邓琪周碧云\交通枢纽图片\交通枢纽图片\深圳机场T3航站楼 .jp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203190" y="2619704"/>
              <a:ext cx="6723338" cy="3483599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</p:spPr>
        </p:pic>
        <p:sp>
          <p:nvSpPr>
            <p:cNvPr id="12" name="TextBox 11"/>
            <p:cNvSpPr txBox="1"/>
            <p:nvPr/>
          </p:nvSpPr>
          <p:spPr>
            <a:xfrm>
              <a:off x="2275127" y="2564215"/>
              <a:ext cx="5445860" cy="538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+mn-lt"/>
                  <a:ea typeface="华文行楷" pitchFamily="2" charset="-122"/>
                </a:rPr>
                <a:t>Shenzhen</a:t>
              </a:r>
              <a:r>
                <a:rPr lang="zh-CN" altLang="en-US" sz="2000" dirty="0">
                  <a:solidFill>
                    <a:schemeClr val="bg1"/>
                  </a:solidFill>
                  <a:latin typeface="+mn-lt"/>
                  <a:ea typeface="华文行楷" pitchFamily="2" charset="-122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+mn-lt"/>
                  <a:ea typeface="华文行楷" pitchFamily="2" charset="-122"/>
                </a:rPr>
                <a:t>Airport</a:t>
              </a:r>
              <a:endParaRPr lang="zh-CN" altLang="en-US" sz="2000" dirty="0">
                <a:solidFill>
                  <a:schemeClr val="bg1"/>
                </a:solidFill>
                <a:latin typeface="+mn-lt"/>
                <a:ea typeface="华文行楷" pitchFamily="2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594073" y="3768313"/>
            <a:ext cx="3993628" cy="2733517"/>
            <a:chOff x="3214678" y="2992710"/>
            <a:chExt cx="6357982" cy="3678623"/>
          </a:xfrm>
        </p:grpSpPr>
        <p:pic>
          <p:nvPicPr>
            <p:cNvPr id="13318" name="Picture 6" descr="C:\Users\dell\Desktop\白云\实习\邓琪周碧云\交通枢纽图片\交通枢纽图片\石家庄正定国际机场.jp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214678" y="3000372"/>
              <a:ext cx="6357982" cy="3670961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</p:spPr>
        </p:pic>
        <p:sp>
          <p:nvSpPr>
            <p:cNvPr id="16" name="TextBox 15"/>
            <p:cNvSpPr txBox="1"/>
            <p:nvPr/>
          </p:nvSpPr>
          <p:spPr>
            <a:xfrm>
              <a:off x="3214678" y="2992710"/>
              <a:ext cx="5870924" cy="538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+mn-lt"/>
                  <a:ea typeface="华文行楷" pitchFamily="2" charset="-122"/>
                </a:rPr>
                <a:t>Shijiazhuang</a:t>
              </a:r>
              <a:r>
                <a:rPr lang="zh-CN" altLang="en-US" sz="2000" dirty="0">
                  <a:latin typeface="+mn-lt"/>
                  <a:ea typeface="华文行楷" pitchFamily="2" charset="-122"/>
                </a:rPr>
                <a:t> </a:t>
              </a:r>
              <a:r>
                <a:rPr lang="en-US" altLang="zh-CN" sz="2000" dirty="0">
                  <a:latin typeface="+mn-lt"/>
                  <a:ea typeface="华文行楷" pitchFamily="2" charset="-122"/>
                </a:rPr>
                <a:t>Airport</a:t>
              </a:r>
              <a:endParaRPr lang="zh-CN" altLang="en-US" sz="2000" dirty="0">
                <a:latin typeface="+mn-lt"/>
                <a:ea typeface="华文行楷" pitchFamily="2" charset="-122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5394613" y="74200"/>
            <a:ext cx="3212430" cy="658835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lvl="0" algn="ctr" eaLnBrk="1" hangingPunct="1">
              <a:lnSpc>
                <a:spcPct val="150000"/>
              </a:lnSpc>
              <a:buClr>
                <a:srgbClr val="0070C0"/>
              </a:buClr>
              <a:defRPr/>
            </a:pPr>
            <a:r>
              <a:rPr lang="en-US" altLang="zh-CN" sz="2800" b="1" dirty="0" err="1">
                <a:solidFill>
                  <a:srgbClr val="035295"/>
                </a:solidFill>
                <a:latin typeface="+mn-lt"/>
              </a:rPr>
              <a:t>Aeropuertos</a:t>
            </a:r>
            <a:endParaRPr lang="zh-CN" altLang="zh-CN" sz="2800" b="1" dirty="0">
              <a:solidFill>
                <a:srgbClr val="035295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19190269"/>
      </p:ext>
    </p:extLst>
  </p:cSld>
  <p:clrMapOvr>
    <a:masterClrMapping/>
  </p:clrMapOvr>
  <p:transition>
    <p:wheel spokes="3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39102" y="2443651"/>
            <a:ext cx="2915816" cy="4032448"/>
            <a:chOff x="-319213" y="1287817"/>
            <a:chExt cx="4715512" cy="5357850"/>
          </a:xfrm>
        </p:grpSpPr>
        <p:pic>
          <p:nvPicPr>
            <p:cNvPr id="4098" name="Picture 2" descr="C:\Users\dell\Desktop\白云\实习\综合体写字楼排序 王长城\17湖北\1楚天传媒大厦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-68576" y="1287817"/>
              <a:ext cx="4464875" cy="535785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7030A0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-319213" y="1418210"/>
              <a:ext cx="4235918" cy="776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b="1" dirty="0">
                  <a:solidFill>
                    <a:schemeClr val="bg1"/>
                  </a:solidFill>
                  <a:latin typeface="+mn-lt"/>
                  <a:ea typeface="华文行楷" pitchFamily="2" charset="-122"/>
                </a:rPr>
                <a:t>Hubei</a:t>
              </a:r>
              <a:r>
                <a:rPr lang="zh-CN" altLang="en-US" sz="1600" b="1" dirty="0">
                  <a:solidFill>
                    <a:schemeClr val="bg1"/>
                  </a:solidFill>
                  <a:latin typeface="+mn-lt"/>
                  <a:ea typeface="华文行楷" pitchFamily="2" charset="-122"/>
                </a:rPr>
                <a:t> </a:t>
              </a:r>
              <a:r>
                <a:rPr lang="en-US" altLang="zh-CN" sz="1600" b="1" dirty="0" err="1">
                  <a:solidFill>
                    <a:schemeClr val="bg1"/>
                  </a:solidFill>
                  <a:latin typeface="+mn-lt"/>
                  <a:ea typeface="华文行楷" pitchFamily="2" charset="-122"/>
                </a:rPr>
                <a:t>Chutian</a:t>
              </a:r>
              <a:r>
                <a:rPr lang="zh-CN" altLang="en-US" sz="1600" b="1" dirty="0">
                  <a:solidFill>
                    <a:schemeClr val="bg1"/>
                  </a:solidFill>
                  <a:latin typeface="+mn-lt"/>
                  <a:ea typeface="华文行楷" pitchFamily="2" charset="-122"/>
                </a:rPr>
                <a:t> </a:t>
              </a:r>
              <a:r>
                <a:rPr lang="en-US" altLang="zh-CN" sz="1600" b="1" dirty="0">
                  <a:solidFill>
                    <a:schemeClr val="bg1"/>
                  </a:solidFill>
                  <a:latin typeface="+mn-lt"/>
                  <a:ea typeface="华文行楷" pitchFamily="2" charset="-122"/>
                </a:rPr>
                <a:t>Media</a:t>
              </a:r>
              <a:r>
                <a:rPr lang="zh-CN" altLang="en-US" sz="1600" b="1" dirty="0">
                  <a:solidFill>
                    <a:schemeClr val="bg1"/>
                  </a:solidFill>
                  <a:latin typeface="+mn-lt"/>
                  <a:ea typeface="华文行楷" pitchFamily="2" charset="-122"/>
                </a:rPr>
                <a:t> </a:t>
              </a:r>
              <a:r>
                <a:rPr lang="en-US" altLang="zh-CN" sz="1600" b="1" dirty="0">
                  <a:solidFill>
                    <a:schemeClr val="bg1"/>
                  </a:solidFill>
                  <a:latin typeface="+mn-lt"/>
                  <a:ea typeface="华文行楷" pitchFamily="2" charset="-122"/>
                </a:rPr>
                <a:t>Tower</a:t>
              </a:r>
              <a:r>
                <a:rPr lang="zh-CN" altLang="en-US" sz="1600" b="1" dirty="0">
                  <a:solidFill>
                    <a:schemeClr val="bg1"/>
                  </a:solidFill>
                  <a:latin typeface="+mn-lt"/>
                  <a:ea typeface="华文行楷" pitchFamily="2" charset="-122"/>
                </a:rPr>
                <a:t>，</a:t>
              </a:r>
              <a:r>
                <a:rPr lang="en-US" altLang="zh-CN" sz="1600" b="1" dirty="0">
                  <a:solidFill>
                    <a:schemeClr val="bg1"/>
                  </a:solidFill>
                  <a:latin typeface="+mn-lt"/>
                  <a:ea typeface="华文行楷" pitchFamily="2" charset="-122"/>
                </a:rPr>
                <a:t>finished</a:t>
              </a:r>
              <a:r>
                <a:rPr lang="zh-CN" altLang="en-US" sz="1600" b="1" dirty="0">
                  <a:solidFill>
                    <a:schemeClr val="bg1"/>
                  </a:solidFill>
                  <a:latin typeface="+mn-lt"/>
                  <a:ea typeface="华文行楷" pitchFamily="2" charset="-122"/>
                </a:rPr>
                <a:t> </a:t>
              </a:r>
              <a:r>
                <a:rPr lang="en-US" altLang="zh-CN" sz="1600" b="1" dirty="0">
                  <a:solidFill>
                    <a:schemeClr val="bg1"/>
                  </a:solidFill>
                  <a:latin typeface="+mn-lt"/>
                  <a:ea typeface="华文行楷" pitchFamily="2" charset="-122"/>
                </a:rPr>
                <a:t>in</a:t>
              </a:r>
              <a:r>
                <a:rPr lang="zh-CN" altLang="en-US" sz="1600" b="1" dirty="0">
                  <a:solidFill>
                    <a:schemeClr val="bg1"/>
                  </a:solidFill>
                  <a:latin typeface="+mn-lt"/>
                  <a:ea typeface="华文行楷" pitchFamily="2" charset="-122"/>
                </a:rPr>
                <a:t> </a:t>
              </a:r>
              <a:r>
                <a:rPr lang="en-US" altLang="zh-CN" sz="1600" b="1" dirty="0">
                  <a:solidFill>
                    <a:schemeClr val="bg1"/>
                  </a:solidFill>
                  <a:latin typeface="+mn-lt"/>
                  <a:ea typeface="华文行楷" pitchFamily="2" charset="-122"/>
                </a:rPr>
                <a:t>2007</a:t>
              </a:r>
              <a:endParaRPr lang="zh-CN" altLang="en-US" sz="1600" b="1" dirty="0">
                <a:solidFill>
                  <a:schemeClr val="bg1"/>
                </a:solidFill>
                <a:latin typeface="+mn-lt"/>
                <a:ea typeface="华文行楷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027330" y="2060848"/>
            <a:ext cx="2916122" cy="4084191"/>
            <a:chOff x="2214546" y="1142984"/>
            <a:chExt cx="4745707" cy="5218080"/>
          </a:xfrm>
        </p:grpSpPr>
        <p:pic>
          <p:nvPicPr>
            <p:cNvPr id="4101" name="Picture 5" descr="C:\Users\dell\Desktop\白云\实习\综合体写字楼排序 王长城\18湖南\1长沙中天广场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214546" y="1142984"/>
              <a:ext cx="4500594" cy="521808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7030A0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2" name="TextBox 11"/>
            <p:cNvSpPr txBox="1"/>
            <p:nvPr/>
          </p:nvSpPr>
          <p:spPr>
            <a:xfrm>
              <a:off x="2292736" y="1316469"/>
              <a:ext cx="4667517" cy="747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+mn-lt"/>
                  <a:ea typeface="华文行楷" pitchFamily="2" charset="-122"/>
                </a:rPr>
                <a:t>Changsha</a:t>
              </a:r>
              <a:r>
                <a:rPr lang="zh-CN" altLang="en-US" sz="1600" b="1" dirty="0">
                  <a:solidFill>
                    <a:schemeClr val="bg1"/>
                  </a:solidFill>
                  <a:latin typeface="+mn-lt"/>
                  <a:ea typeface="华文行楷" pitchFamily="2" charset="-122"/>
                </a:rPr>
                <a:t> </a:t>
              </a:r>
              <a:r>
                <a:rPr lang="en-US" altLang="zh-CN" sz="1600" b="1" dirty="0" err="1">
                  <a:solidFill>
                    <a:schemeClr val="bg1"/>
                  </a:solidFill>
                  <a:latin typeface="+mn-lt"/>
                  <a:ea typeface="华文行楷" pitchFamily="2" charset="-122"/>
                </a:rPr>
                <a:t>Zhongtian</a:t>
              </a:r>
              <a:r>
                <a:rPr lang="zh-CN" altLang="en-US" sz="1600" b="1" dirty="0">
                  <a:solidFill>
                    <a:schemeClr val="bg1"/>
                  </a:solidFill>
                  <a:latin typeface="+mn-lt"/>
                  <a:ea typeface="华文行楷" pitchFamily="2" charset="-122"/>
                </a:rPr>
                <a:t> </a:t>
              </a:r>
              <a:r>
                <a:rPr lang="en-US" altLang="zh-CN" sz="1600" b="1" dirty="0">
                  <a:solidFill>
                    <a:schemeClr val="bg1"/>
                  </a:solidFill>
                  <a:latin typeface="+mn-lt"/>
                  <a:ea typeface="华文行楷" pitchFamily="2" charset="-122"/>
                </a:rPr>
                <a:t>Plaza</a:t>
              </a:r>
              <a:r>
                <a:rPr lang="zh-CN" altLang="en-US" sz="1600" b="1" dirty="0">
                  <a:solidFill>
                    <a:schemeClr val="bg1"/>
                  </a:solidFill>
                  <a:latin typeface="+mn-lt"/>
                  <a:ea typeface="华文行楷" pitchFamily="2" charset="-122"/>
                </a:rPr>
                <a:t>，</a:t>
              </a:r>
              <a:r>
                <a:rPr lang="en-US" altLang="zh-CN" sz="1600" b="1" dirty="0">
                  <a:solidFill>
                    <a:schemeClr val="bg1"/>
                  </a:solidFill>
                  <a:latin typeface="+mn-lt"/>
                  <a:ea typeface="华文行楷" pitchFamily="2" charset="-122"/>
                </a:rPr>
                <a:t>finished</a:t>
              </a:r>
              <a:r>
                <a:rPr lang="zh-CN" altLang="en-US" sz="1600" b="1" dirty="0">
                  <a:solidFill>
                    <a:schemeClr val="bg1"/>
                  </a:solidFill>
                  <a:latin typeface="+mn-lt"/>
                  <a:ea typeface="华文行楷" pitchFamily="2" charset="-122"/>
                </a:rPr>
                <a:t> </a:t>
              </a:r>
              <a:r>
                <a:rPr lang="en-US" altLang="zh-CN" sz="1600" b="1" dirty="0">
                  <a:solidFill>
                    <a:schemeClr val="bg1"/>
                  </a:solidFill>
                  <a:latin typeface="+mn-lt"/>
                  <a:ea typeface="华文行楷" pitchFamily="2" charset="-122"/>
                </a:rPr>
                <a:t>in</a:t>
              </a:r>
              <a:r>
                <a:rPr lang="zh-CN" altLang="en-US" sz="1600" b="1" dirty="0">
                  <a:solidFill>
                    <a:schemeClr val="bg1"/>
                  </a:solidFill>
                  <a:latin typeface="+mn-lt"/>
                  <a:ea typeface="华文行楷" pitchFamily="2" charset="-122"/>
                </a:rPr>
                <a:t> </a:t>
              </a:r>
              <a:r>
                <a:rPr lang="en-US" altLang="zh-CN" sz="1600" b="1" dirty="0">
                  <a:solidFill>
                    <a:schemeClr val="bg1"/>
                  </a:solidFill>
                  <a:latin typeface="+mn-lt"/>
                  <a:ea typeface="华文行楷" pitchFamily="2" charset="-122"/>
                </a:rPr>
                <a:t>2006</a:t>
              </a:r>
              <a:endParaRPr lang="zh-CN" altLang="en-US" sz="1600" b="1" dirty="0">
                <a:solidFill>
                  <a:schemeClr val="bg1"/>
                </a:solidFill>
                <a:latin typeface="+mn-lt"/>
                <a:ea typeface="华文行楷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991498" y="1514061"/>
            <a:ext cx="2876282" cy="4435219"/>
            <a:chOff x="4714875" y="928670"/>
            <a:chExt cx="4251180" cy="5572164"/>
          </a:xfrm>
        </p:grpSpPr>
        <p:pic>
          <p:nvPicPr>
            <p:cNvPr id="4102" name="Picture 6" descr="C:\Users\dell\Desktop\白云\实习\综合体写字楼排序 王长城\19广东\6惠州市双子星商务大厦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14875" y="928670"/>
              <a:ext cx="4180167" cy="557216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7030A0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5" name="TextBox 14"/>
            <p:cNvSpPr txBox="1"/>
            <p:nvPr/>
          </p:nvSpPr>
          <p:spPr>
            <a:xfrm>
              <a:off x="4823500" y="995109"/>
              <a:ext cx="4142555" cy="734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+mn-lt"/>
                  <a:ea typeface="华文行楷" pitchFamily="2" charset="-122"/>
                </a:rPr>
                <a:t>Huizhou</a:t>
              </a:r>
              <a:r>
                <a:rPr lang="zh-CN" altLang="en-US" sz="1600" b="1" dirty="0">
                  <a:solidFill>
                    <a:schemeClr val="bg1"/>
                  </a:solidFill>
                  <a:latin typeface="+mn-lt"/>
                  <a:ea typeface="华文行楷" pitchFamily="2" charset="-122"/>
                </a:rPr>
                <a:t> </a:t>
              </a:r>
              <a:r>
                <a:rPr lang="en-US" altLang="zh-CN" sz="1600" b="1" dirty="0">
                  <a:solidFill>
                    <a:schemeClr val="bg1"/>
                  </a:solidFill>
                  <a:latin typeface="+mn-lt"/>
                  <a:ea typeface="华文行楷" pitchFamily="2" charset="-122"/>
                </a:rPr>
                <a:t>Double</a:t>
              </a:r>
              <a:r>
                <a:rPr lang="zh-CN" altLang="en-US" sz="1600" b="1" dirty="0">
                  <a:solidFill>
                    <a:schemeClr val="bg1"/>
                  </a:solidFill>
                  <a:latin typeface="+mn-lt"/>
                  <a:ea typeface="华文行楷" pitchFamily="2" charset="-122"/>
                </a:rPr>
                <a:t> </a:t>
              </a:r>
              <a:r>
                <a:rPr lang="en-US" altLang="zh-CN" sz="1600" b="1" dirty="0">
                  <a:solidFill>
                    <a:schemeClr val="bg1"/>
                  </a:solidFill>
                  <a:latin typeface="+mn-lt"/>
                  <a:ea typeface="华文行楷" pitchFamily="2" charset="-122"/>
                </a:rPr>
                <a:t>Star</a:t>
              </a:r>
              <a:r>
                <a:rPr lang="zh-CN" altLang="en-US" sz="1600" b="1" dirty="0">
                  <a:solidFill>
                    <a:schemeClr val="bg1"/>
                  </a:solidFill>
                  <a:latin typeface="+mn-lt"/>
                  <a:ea typeface="华文行楷" pitchFamily="2" charset="-122"/>
                </a:rPr>
                <a:t> </a:t>
              </a:r>
              <a:r>
                <a:rPr lang="en-US" altLang="zh-CN" sz="1600" b="1" dirty="0">
                  <a:solidFill>
                    <a:schemeClr val="bg1"/>
                  </a:solidFill>
                  <a:latin typeface="+mn-lt"/>
                  <a:ea typeface="华文行楷" pitchFamily="2" charset="-122"/>
                </a:rPr>
                <a:t>Tower,</a:t>
              </a:r>
              <a:r>
                <a:rPr lang="zh-CN" altLang="en-US" sz="1600" b="1" dirty="0">
                  <a:solidFill>
                    <a:schemeClr val="bg1"/>
                  </a:solidFill>
                  <a:latin typeface="+mn-lt"/>
                  <a:ea typeface="华文行楷" pitchFamily="2" charset="-122"/>
                </a:rPr>
                <a:t> </a:t>
              </a:r>
              <a:r>
                <a:rPr lang="en-US" altLang="zh-CN" sz="1600" b="1" dirty="0">
                  <a:solidFill>
                    <a:schemeClr val="bg1"/>
                  </a:solidFill>
                  <a:latin typeface="+mn-lt"/>
                  <a:ea typeface="华文行楷" pitchFamily="2" charset="-122"/>
                </a:rPr>
                <a:t>finished</a:t>
              </a:r>
              <a:r>
                <a:rPr lang="zh-CN" altLang="en-US" sz="1600" b="1" dirty="0">
                  <a:solidFill>
                    <a:schemeClr val="bg1"/>
                  </a:solidFill>
                  <a:latin typeface="+mn-lt"/>
                  <a:ea typeface="华文行楷" pitchFamily="2" charset="-122"/>
                </a:rPr>
                <a:t> </a:t>
              </a:r>
              <a:r>
                <a:rPr lang="en-US" altLang="zh-CN" sz="1600" b="1" dirty="0">
                  <a:solidFill>
                    <a:schemeClr val="bg1"/>
                  </a:solidFill>
                  <a:latin typeface="+mn-lt"/>
                  <a:ea typeface="华文行楷" pitchFamily="2" charset="-122"/>
                </a:rPr>
                <a:t>in</a:t>
              </a:r>
              <a:r>
                <a:rPr lang="zh-CN" altLang="en-US" sz="1600" b="1" dirty="0">
                  <a:solidFill>
                    <a:schemeClr val="bg1"/>
                  </a:solidFill>
                  <a:latin typeface="+mn-lt"/>
                  <a:ea typeface="华文行楷" pitchFamily="2" charset="-122"/>
                </a:rPr>
                <a:t> </a:t>
              </a:r>
              <a:r>
                <a:rPr lang="en-US" altLang="zh-CN" sz="1600" b="1" dirty="0">
                  <a:solidFill>
                    <a:schemeClr val="bg1"/>
                  </a:solidFill>
                  <a:latin typeface="+mn-lt"/>
                  <a:ea typeface="华文行楷" pitchFamily="2" charset="-122"/>
                </a:rPr>
                <a:t>2005</a:t>
              </a:r>
              <a:endParaRPr lang="zh-CN" altLang="en-US" sz="1600" b="1" dirty="0">
                <a:solidFill>
                  <a:schemeClr val="bg1"/>
                </a:solidFill>
                <a:latin typeface="+mn-lt"/>
                <a:ea typeface="华文行楷" pitchFamily="2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5273510" y="-99392"/>
            <a:ext cx="3870490" cy="130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defTabSz="914400" eaLnBrk="1" latinLnBrk="0" hangingPunct="1">
              <a:lnSpc>
                <a:spcPct val="150000"/>
              </a:lnSpc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srgbClr val="035295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2800" b="1" dirty="0" err="1">
                <a:solidFill>
                  <a:srgbClr val="035295"/>
                </a:solidFill>
                <a:latin typeface="+mj-lt"/>
                <a:ea typeface="+mj-ea"/>
                <a:cs typeface="+mj-cs"/>
              </a:rPr>
              <a:t>Complejo</a:t>
            </a:r>
            <a:r>
              <a:rPr lang="en-US" altLang="zh-CN" sz="2800" b="1" dirty="0">
                <a:solidFill>
                  <a:srgbClr val="035295"/>
                </a:solidFill>
                <a:latin typeface="+mj-lt"/>
                <a:ea typeface="+mj-ea"/>
                <a:cs typeface="+mj-cs"/>
              </a:rPr>
              <a:t> Mega City
</a:t>
            </a:r>
            <a:endParaRPr lang="zh-CN" altLang="zh-CN" sz="2800" b="1" dirty="0">
              <a:solidFill>
                <a:srgbClr val="035295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914301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cho Handico--36 Pham Hu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772816"/>
            <a:ext cx="3153039" cy="4463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56231" y="1196752"/>
            <a:ext cx="39604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35295"/>
                </a:solidFill>
                <a:latin typeface="+mn-lt"/>
                <a:ea typeface="+mj-ea"/>
                <a:cs typeface="+mj-cs"/>
              </a:rPr>
              <a:t>Handico Tower-Hanoi</a:t>
            </a:r>
          </a:p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59424" y="1196752"/>
            <a:ext cx="5184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35295"/>
                </a:solidFill>
                <a:latin typeface="+mn-lt"/>
                <a:ea typeface="+mj-ea"/>
                <a:cs typeface="+mj-cs"/>
              </a:rPr>
              <a:t>Eurowindow Multi Complex Hanoi</a:t>
            </a:r>
            <a:endParaRPr lang="zh-CN" altLang="en-US" sz="2400" b="1" dirty="0">
              <a:solidFill>
                <a:srgbClr val="035295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92118" y="215563"/>
            <a:ext cx="1944216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035295"/>
                </a:solidFill>
                <a:latin typeface="+mn-lt"/>
              </a:rPr>
              <a:t>Vietnam</a:t>
            </a:r>
          </a:p>
        </p:txBody>
      </p:sp>
      <p:pic>
        <p:nvPicPr>
          <p:cNvPr id="1026" name="Picture 2" descr="E:\高端市场项目图片 2016060601\高端市场项目图片 2016060601\高端市场项目图片\越南\Eurowindow Multi Complex Hanoi vietnam 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1772816"/>
            <a:ext cx="4240151" cy="442232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idx="1"/>
          </p:nvPr>
        </p:nvSpPr>
        <p:spPr>
          <a:xfrm>
            <a:off x="4561954" y="1317514"/>
            <a:ext cx="4429125" cy="500063"/>
          </a:xfrm>
        </p:spPr>
        <p:txBody>
          <a:bodyPr/>
          <a:lstStyle/>
          <a:p>
            <a:pPr marL="0" indent="0">
              <a:buFont typeface="Wingdings" charset="2"/>
              <a:buNone/>
            </a:pPr>
            <a:r>
              <a:rPr kumimoji="1" lang="en-US" altLang="zh-CN" sz="2400" dirty="0" err="1">
                <a:latin typeface="+mj-lt"/>
                <a:ea typeface="+mj-ea"/>
                <a:cs typeface="+mj-cs"/>
              </a:rPr>
              <a:t>Vincom</a:t>
            </a:r>
            <a:r>
              <a:rPr kumimoji="1" lang="en-US" altLang="zh-CN" sz="2400" dirty="0">
                <a:latin typeface="+mj-lt"/>
                <a:ea typeface="+mj-ea"/>
                <a:cs typeface="+mj-cs"/>
              </a:rPr>
              <a:t> Thanh </a:t>
            </a:r>
            <a:r>
              <a:rPr kumimoji="1" lang="en-US" altLang="zh-CN" sz="2400" dirty="0" err="1">
                <a:latin typeface="+mj-lt"/>
                <a:ea typeface="+mj-ea"/>
                <a:cs typeface="+mj-cs"/>
              </a:rPr>
              <a:t>Hoa</a:t>
            </a:r>
            <a:endParaRPr kumimoji="1" lang="en-US" altLang="zh-CN" sz="2400" dirty="0">
              <a:latin typeface="+mj-lt"/>
              <a:ea typeface="+mj-ea"/>
              <a:cs typeface="+mj-cs"/>
            </a:endParaRPr>
          </a:p>
        </p:txBody>
      </p:sp>
      <p:sp>
        <p:nvSpPr>
          <p:cNvPr id="59395" name="文本框 1"/>
          <p:cNvSpPr txBox="1">
            <a:spLocks noChangeArrowheads="1"/>
          </p:cNvSpPr>
          <p:nvPr/>
        </p:nvSpPr>
        <p:spPr bwMode="auto">
          <a:xfrm>
            <a:off x="144016" y="2069563"/>
            <a:ext cx="3203848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en-US" altLang="zh-CN" b="1" dirty="0">
                <a:solidFill>
                  <a:srgbClr val="035295"/>
                </a:solidFill>
                <a:latin typeface="+mn-lt"/>
                <a:ea typeface="微软雅黑" panose="020B0503020204020204" pitchFamily="34" charset="-122"/>
              </a:rPr>
              <a:t>Developer: </a:t>
            </a:r>
            <a:r>
              <a:rPr lang="en-US" altLang="zh-CN" b="1" dirty="0" err="1">
                <a:solidFill>
                  <a:srgbClr val="035295"/>
                </a:solidFill>
                <a:latin typeface="+mn-lt"/>
                <a:ea typeface="微软雅黑" panose="020B0503020204020204" pitchFamily="34" charset="-122"/>
              </a:rPr>
              <a:t>Vingroup</a:t>
            </a:r>
            <a:endParaRPr lang="en-US" altLang="zh-CN" b="1" dirty="0">
              <a:solidFill>
                <a:srgbClr val="035295"/>
              </a:solidFill>
              <a:latin typeface="+mn-lt"/>
              <a:ea typeface="微软雅黑" panose="020B0503020204020204" pitchFamily="34" charset="-122"/>
            </a:endParaRPr>
          </a:p>
          <a:p>
            <a:endParaRPr lang="en-US" altLang="zh-CN" b="1" dirty="0">
              <a:solidFill>
                <a:srgbClr val="035295"/>
              </a:solidFill>
              <a:latin typeface="+mn-lt"/>
              <a:ea typeface="微软雅黑" panose="020B0503020204020204" pitchFamily="34" charset="-122"/>
            </a:endParaRPr>
          </a:p>
          <a:p>
            <a:r>
              <a:rPr lang="en-US" altLang="zh-CN" b="1" dirty="0" err="1">
                <a:solidFill>
                  <a:srgbClr val="035295"/>
                </a:solidFill>
                <a:latin typeface="+mn-lt"/>
                <a:ea typeface="微软雅黑" panose="020B0503020204020204" pitchFamily="34" charset="-122"/>
              </a:rPr>
              <a:t>Storey</a:t>
            </a:r>
            <a:r>
              <a:rPr lang="en-US" altLang="zh-CN" b="1" dirty="0">
                <a:solidFill>
                  <a:srgbClr val="035295"/>
                </a:solidFill>
                <a:latin typeface="+mn-lt"/>
                <a:ea typeface="微软雅黑" panose="020B0503020204020204" pitchFamily="34" charset="-122"/>
              </a:rPr>
              <a:t>: 33floors</a:t>
            </a:r>
          </a:p>
          <a:p>
            <a:endParaRPr lang="en-US" altLang="zh-CN" b="1" dirty="0">
              <a:solidFill>
                <a:srgbClr val="035295"/>
              </a:solidFill>
              <a:latin typeface="+mn-lt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rgbClr val="035295"/>
                </a:solidFill>
                <a:latin typeface="+mn-lt"/>
                <a:ea typeface="微软雅黑" panose="020B0503020204020204" pitchFamily="34" charset="-122"/>
              </a:rPr>
              <a:t>Silicone Models:</a:t>
            </a:r>
          </a:p>
          <a:p>
            <a:r>
              <a:rPr lang="en-US" altLang="zh-CN" b="1" dirty="0">
                <a:solidFill>
                  <a:srgbClr val="035295"/>
                </a:solidFill>
                <a:latin typeface="+mn-lt"/>
                <a:ea typeface="微软雅黑" panose="020B0503020204020204" pitchFamily="34" charset="-122"/>
              </a:rPr>
              <a:t>SS850 Neutral Silicone Sealant</a:t>
            </a:r>
          </a:p>
          <a:p>
            <a:r>
              <a:rPr lang="en-US" altLang="zh-CN" b="1" dirty="0">
                <a:solidFill>
                  <a:srgbClr val="035295"/>
                </a:solidFill>
                <a:latin typeface="+mn-lt"/>
                <a:ea typeface="微软雅黑" panose="020B0503020204020204" pitchFamily="34" charset="-122"/>
              </a:rPr>
              <a:t>SS811 Weatherproofing </a:t>
            </a:r>
          </a:p>
          <a:p>
            <a:r>
              <a:rPr lang="en-US" altLang="zh-CN" b="1" dirty="0">
                <a:solidFill>
                  <a:srgbClr val="035295"/>
                </a:solidFill>
                <a:latin typeface="+mn-lt"/>
                <a:ea typeface="微软雅黑" panose="020B0503020204020204" pitchFamily="34" charset="-122"/>
              </a:rPr>
              <a:t>Sealant</a:t>
            </a:r>
          </a:p>
          <a:p>
            <a:r>
              <a:rPr lang="en-US" altLang="zh-CN" b="1" dirty="0">
                <a:solidFill>
                  <a:srgbClr val="035295"/>
                </a:solidFill>
                <a:latin typeface="+mn-lt"/>
                <a:ea typeface="微软雅黑" panose="020B0503020204020204" pitchFamily="34" charset="-122"/>
              </a:rPr>
              <a:t>SS621 Structural Sealant</a:t>
            </a:r>
          </a:p>
          <a:p>
            <a:endParaRPr lang="en-US" altLang="zh-CN" b="1" dirty="0">
              <a:solidFill>
                <a:srgbClr val="035295"/>
              </a:solidFill>
              <a:latin typeface="+mn-lt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rgbClr val="035295"/>
                </a:solidFill>
                <a:latin typeface="+mn-lt"/>
                <a:ea typeface="微软雅黑" panose="020B0503020204020204" pitchFamily="34" charset="-122"/>
              </a:rPr>
              <a:t>Curtain Wall Contractor:</a:t>
            </a:r>
          </a:p>
          <a:p>
            <a:r>
              <a:rPr lang="en-US" altLang="zh-CN" b="1" dirty="0" err="1">
                <a:solidFill>
                  <a:srgbClr val="035295"/>
                </a:solidFill>
                <a:latin typeface="+mn-lt"/>
                <a:ea typeface="微软雅黑" panose="020B0503020204020204" pitchFamily="34" charset="-122"/>
              </a:rPr>
              <a:t>Quan</a:t>
            </a:r>
            <a:r>
              <a:rPr lang="en-US" altLang="zh-CN" b="1" dirty="0">
                <a:solidFill>
                  <a:srgbClr val="035295"/>
                </a:solidFill>
                <a:latin typeface="+mn-lt"/>
                <a:ea typeface="微软雅黑" panose="020B0503020204020204" pitchFamily="34" charset="-122"/>
              </a:rPr>
              <a:t> </a:t>
            </a:r>
            <a:r>
              <a:rPr lang="en-US" altLang="zh-CN" b="1" dirty="0" err="1">
                <a:solidFill>
                  <a:srgbClr val="035295"/>
                </a:solidFill>
                <a:latin typeface="+mn-lt"/>
                <a:ea typeface="微软雅黑" panose="020B0503020204020204" pitchFamily="34" charset="-122"/>
              </a:rPr>
              <a:t>Dat</a:t>
            </a:r>
            <a:r>
              <a:rPr lang="en-US" altLang="zh-CN" b="1" dirty="0">
                <a:solidFill>
                  <a:srgbClr val="035295"/>
                </a:solidFill>
                <a:latin typeface="+mn-lt"/>
                <a:ea typeface="微软雅黑" panose="020B0503020204020204" pitchFamily="34" charset="-122"/>
              </a:rPr>
              <a:t> Hanoi</a:t>
            </a:r>
          </a:p>
          <a:p>
            <a:endParaRPr lang="en-US" altLang="zh-CN" b="1" dirty="0">
              <a:solidFill>
                <a:srgbClr val="035295"/>
              </a:solidFill>
              <a:latin typeface="+mn-lt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rgbClr val="035295"/>
                </a:solidFill>
                <a:latin typeface="+mn-lt"/>
                <a:ea typeface="微软雅黑" panose="020B0503020204020204" pitchFamily="34" charset="-122"/>
              </a:rPr>
              <a:t>Built</a:t>
            </a:r>
            <a:r>
              <a:rPr lang="zh-CN" altLang="en-US" b="1" dirty="0">
                <a:solidFill>
                  <a:srgbClr val="035295"/>
                </a:solidFill>
                <a:latin typeface="+mn-lt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035295"/>
                </a:solidFill>
                <a:latin typeface="+mn-lt"/>
                <a:ea typeface="微软雅黑" panose="020B0503020204020204" pitchFamily="34" charset="-122"/>
              </a:rPr>
              <a:t>in:</a:t>
            </a:r>
            <a:r>
              <a:rPr lang="zh-CN" altLang="en-US" b="1" dirty="0">
                <a:solidFill>
                  <a:srgbClr val="035295"/>
                </a:solidFill>
                <a:latin typeface="+mn-lt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035295"/>
                </a:solidFill>
                <a:latin typeface="+mn-lt"/>
                <a:ea typeface="微软雅黑" panose="020B0503020204020204" pitchFamily="34" charset="-122"/>
              </a:rPr>
              <a:t>2018</a:t>
            </a:r>
          </a:p>
        </p:txBody>
      </p:sp>
      <p:sp>
        <p:nvSpPr>
          <p:cNvPr id="59396" name="矩形 5"/>
          <p:cNvSpPr>
            <a:spLocks noChangeArrowheads="1"/>
          </p:cNvSpPr>
          <p:nvPr/>
        </p:nvSpPr>
        <p:spPr bwMode="auto">
          <a:xfrm>
            <a:off x="4448175" y="32448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endParaRPr lang="zh-CN" altLang="en-US"/>
          </a:p>
        </p:txBody>
      </p:sp>
      <p:pic>
        <p:nvPicPr>
          <p:cNvPr id="59397" name="Picture 2" descr="C:\Users\ENZ\Desktop\Vincom Thanh Ho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422" y="1817577"/>
            <a:ext cx="5629178" cy="4222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6192118" y="215563"/>
            <a:ext cx="1944216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035295"/>
                </a:solidFill>
                <a:latin typeface="+mn-lt"/>
              </a:rPr>
              <a:t>Vietnam</a:t>
            </a:r>
          </a:p>
        </p:txBody>
      </p:sp>
    </p:spTree>
    <p:extLst>
      <p:ext uri="{BB962C8B-B14F-4D97-AF65-F5344CB8AC3E}">
        <p14:creationId xmlns:p14="http://schemas.microsoft.com/office/powerpoint/2010/main" val="4985683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568325" y="768985"/>
            <a:ext cx="3536950" cy="1130300"/>
          </a:xfrm>
        </p:spPr>
        <p:txBody>
          <a:bodyPr/>
          <a:lstStyle/>
          <a:p>
            <a:pPr algn="l"/>
            <a:r>
              <a:rPr lang="zh-CN" altLang="en-US" b="0" dirty="0"/>
              <a:t>Hilton </a:t>
            </a:r>
            <a:r>
              <a:rPr lang="en-US" altLang="zh-CN" b="0" dirty="0"/>
              <a:t>-</a:t>
            </a:r>
            <a:r>
              <a:rPr lang="zh-CN" altLang="en-US" b="0" dirty="0"/>
              <a:t>Yangon</a:t>
            </a:r>
          </a:p>
        </p:txBody>
      </p:sp>
      <p:pic>
        <p:nvPicPr>
          <p:cNvPr id="86019" name="Picture 4" descr="仰光希尔顿酒店-缅甸第一家希尔顿酒店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1115" y="1675408"/>
            <a:ext cx="5348990" cy="4921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2"/>
          <p:cNvSpPr>
            <a:spLocks noGrp="1" noChangeArrowheads="1"/>
          </p:cNvSpPr>
          <p:nvPr/>
        </p:nvSpPr>
        <p:spPr>
          <a:xfrm>
            <a:off x="6084168" y="116632"/>
            <a:ext cx="2744114" cy="10490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170" tIns="46990" rIns="90170" bIns="90170" numCol="1" anchor="ctr" anchorCtr="0" compatLnSpc="1"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rgbClr val="035295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35295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35295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35295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35295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35295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35295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35295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35295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Myanmar</a:t>
            </a:r>
          </a:p>
        </p:txBody>
      </p:sp>
      <p:sp>
        <p:nvSpPr>
          <p:cNvPr id="7" name="矩形 6"/>
          <p:cNvSpPr/>
          <p:nvPr/>
        </p:nvSpPr>
        <p:spPr>
          <a:xfrm>
            <a:off x="5327576" y="2422535"/>
            <a:ext cx="381642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35295"/>
                </a:solidFill>
                <a:latin typeface="+mn-lt"/>
                <a:ea typeface="微软雅黑" panose="020B0503020204020204" pitchFamily="34" charset="-122"/>
              </a:rPr>
              <a:t>Silicone Model:</a:t>
            </a:r>
          </a:p>
          <a:p>
            <a:r>
              <a:rPr lang="en-US" altLang="zh-CN" sz="2000" dirty="0">
                <a:solidFill>
                  <a:srgbClr val="035295"/>
                </a:solidFill>
                <a:latin typeface="+mn-lt"/>
                <a:ea typeface="微软雅黑" panose="020B0503020204020204" pitchFamily="34" charset="-122"/>
              </a:rPr>
              <a:t>SS621 Structural</a:t>
            </a:r>
          </a:p>
          <a:p>
            <a:r>
              <a:rPr lang="en-US" altLang="zh-CN" sz="2000" dirty="0">
                <a:solidFill>
                  <a:srgbClr val="035295"/>
                </a:solidFill>
                <a:latin typeface="+mn-lt"/>
                <a:ea typeface="微软雅黑" panose="020B0503020204020204" pitchFamily="34" charset="-122"/>
              </a:rPr>
              <a:t>SS511B</a:t>
            </a:r>
            <a:r>
              <a:rPr lang="zh-CN" altLang="en-US" sz="2000" dirty="0">
                <a:solidFill>
                  <a:srgbClr val="035295"/>
                </a:solidFill>
                <a:latin typeface="+mn-lt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035295"/>
                </a:solidFill>
                <a:latin typeface="+mn-lt"/>
                <a:ea typeface="微软雅黑" panose="020B0503020204020204" pitchFamily="34" charset="-122"/>
              </a:rPr>
              <a:t>Weatherproof Sealant Sealant</a:t>
            </a:r>
          </a:p>
          <a:p>
            <a:r>
              <a:rPr lang="en-US" altLang="zh-CN" sz="2000" dirty="0">
                <a:solidFill>
                  <a:srgbClr val="035295"/>
                </a:solidFill>
                <a:latin typeface="+mn-lt"/>
                <a:ea typeface="微软雅黑" panose="020B0503020204020204" pitchFamily="34" charset="-122"/>
              </a:rPr>
              <a:t>SS628 Two Part Structural Sealant</a:t>
            </a:r>
          </a:p>
          <a:p>
            <a:endParaRPr lang="en-US" altLang="zh-CN" sz="2000" dirty="0">
              <a:solidFill>
                <a:srgbClr val="035295"/>
              </a:solidFill>
              <a:latin typeface="+mn-lt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035295"/>
                </a:solidFill>
                <a:ea typeface="微软雅黑" panose="020B0503020204020204" pitchFamily="34" charset="-122"/>
              </a:rPr>
              <a:t>Contractor:</a:t>
            </a:r>
          </a:p>
          <a:p>
            <a:r>
              <a:rPr lang="en-US" altLang="zh-CN" sz="2000" dirty="0" err="1">
                <a:solidFill>
                  <a:srgbClr val="035295"/>
                </a:solidFill>
                <a:ea typeface="微软雅黑" panose="020B0503020204020204" pitchFamily="34" charset="-122"/>
              </a:rPr>
              <a:t>Hyco</a:t>
            </a:r>
            <a:r>
              <a:rPr lang="en-US" altLang="zh-CN" sz="2000" dirty="0">
                <a:solidFill>
                  <a:srgbClr val="035295"/>
                </a:solidFill>
                <a:ea typeface="微软雅黑" panose="020B0503020204020204" pitchFamily="34" charset="-122"/>
              </a:rPr>
              <a:t> Decoration</a:t>
            </a:r>
            <a:r>
              <a:rPr lang="zh-CN" altLang="en-US" sz="2000" dirty="0">
                <a:solidFill>
                  <a:srgbClr val="035295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035295"/>
                </a:solidFill>
                <a:ea typeface="微软雅黑" panose="020B0503020204020204" pitchFamily="34" charset="-122"/>
              </a:rPr>
              <a:t>Engineering</a:t>
            </a:r>
          </a:p>
          <a:p>
            <a:endParaRPr lang="en-US" altLang="zh-CN" sz="2000" dirty="0">
              <a:solidFill>
                <a:srgbClr val="035295"/>
              </a:solidFill>
              <a:latin typeface="+mn-lt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29376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3792997" y="814387"/>
            <a:ext cx="5351003" cy="620713"/>
          </a:xfrm>
        </p:spPr>
        <p:txBody>
          <a:bodyPr/>
          <a:lstStyle/>
          <a:p>
            <a:r>
              <a:rPr lang="en-US" altLang="zh-CN" sz="3600" dirty="0" err="1"/>
              <a:t>Proyectos</a:t>
            </a:r>
            <a:r>
              <a:rPr lang="en-US" altLang="zh-CN" sz="3600" dirty="0"/>
              <a:t> de </a:t>
            </a:r>
            <a:r>
              <a:rPr lang="en-US" altLang="zh-CN" sz="3600" dirty="0" err="1"/>
              <a:t>Singapur</a:t>
            </a:r>
            <a:br>
              <a:rPr lang="en-US" altLang="zh-CN" sz="3600" dirty="0"/>
            </a:br>
            <a:r>
              <a:rPr lang="en-US" altLang="zh-CN" sz="3600" dirty="0"/>
              <a:t>
</a:t>
            </a:r>
            <a:endParaRPr lang="zh-CN" altLang="en-US" sz="2000" dirty="0"/>
          </a:p>
        </p:txBody>
      </p:sp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>
          <a:xfrm>
            <a:off x="395536" y="1844824"/>
            <a:ext cx="4320480" cy="3997870"/>
          </a:xfrm>
        </p:spPr>
        <p:txBody>
          <a:bodyPr/>
          <a:lstStyle/>
          <a:p>
            <a:endParaRPr lang="en-US" altLang="zh-CN" sz="2000" dirty="0"/>
          </a:p>
          <a:p>
            <a:r>
              <a:rPr lang="en-US" altLang="zh-CN" sz="2000" dirty="0"/>
              <a:t>@ KALLANG ROAD</a:t>
            </a:r>
          </a:p>
          <a:p>
            <a:r>
              <a:rPr lang="en-US" altLang="zh-CN" sz="2000" b="0" dirty="0"/>
              <a:t>Developer - Wing Tai Group</a:t>
            </a:r>
          </a:p>
          <a:p>
            <a:r>
              <a:rPr lang="en-US" altLang="zh-CN" sz="2000" b="0" dirty="0"/>
              <a:t>Architect - P &amp; T Consultant</a:t>
            </a:r>
          </a:p>
          <a:p>
            <a:r>
              <a:rPr lang="en-US" altLang="zh-CN" sz="2000" b="0" dirty="0"/>
              <a:t>Main Contractor - </a:t>
            </a:r>
            <a:r>
              <a:rPr lang="en-US" altLang="zh-CN" sz="2000" b="0" dirty="0" err="1"/>
              <a:t>Greatearth</a:t>
            </a:r>
            <a:r>
              <a:rPr lang="en-US" altLang="zh-CN" sz="2000" b="0" dirty="0"/>
              <a:t> Construction Pte Ltd</a:t>
            </a:r>
          </a:p>
          <a:p>
            <a:endParaRPr lang="en-US" altLang="zh-CN" sz="2000" b="0" dirty="0"/>
          </a:p>
          <a:p>
            <a:r>
              <a:rPr lang="en-US" altLang="zh-CN" sz="2000" b="0" dirty="0"/>
              <a:t>Product:</a:t>
            </a:r>
          </a:p>
          <a:p>
            <a:r>
              <a:rPr lang="en-US" altLang="zh-CN" sz="2000" b="0" dirty="0"/>
              <a:t>SS611 Weather-proof Sealant</a:t>
            </a:r>
            <a:endParaRPr lang="zh-CN" altLang="zh-CN" sz="2000" b="0" dirty="0"/>
          </a:p>
          <a:p>
            <a:endParaRPr lang="en-US" altLang="zh-CN" sz="1800" b="0" dirty="0"/>
          </a:p>
          <a:p>
            <a:endParaRPr lang="en-US" altLang="zh-CN" sz="1800" b="0" dirty="0"/>
          </a:p>
          <a:p>
            <a:endParaRPr lang="zh-CN" altLang="en-US" sz="1800" dirty="0"/>
          </a:p>
        </p:txBody>
      </p:sp>
      <p:sp>
        <p:nvSpPr>
          <p:cNvPr id="71685" name="Rectangle 2"/>
          <p:cNvSpPr txBox="1">
            <a:spLocks noChangeArrowheads="1"/>
          </p:cNvSpPr>
          <p:nvPr/>
        </p:nvSpPr>
        <p:spPr bwMode="auto">
          <a:xfrm>
            <a:off x="179512" y="1298793"/>
            <a:ext cx="5926410" cy="338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170" tIns="46990" rIns="90170" bIns="90170" anchor="ctr"/>
          <a:lstStyle/>
          <a:p>
            <a:r>
              <a:rPr lang="en-US" altLang="zh-CN" sz="3600" b="1" dirty="0" err="1">
                <a:solidFill>
                  <a:srgbClr val="035295"/>
                </a:solidFill>
                <a:latin typeface="Times New Roman" panose="02020603050405020304" pitchFamily="18" charset="0"/>
              </a:rPr>
              <a:t>Riverin</a:t>
            </a:r>
            <a:r>
              <a:rPr lang="zh-CN" altLang="en-US" sz="3600" b="1" dirty="0">
                <a:solidFill>
                  <a:srgbClr val="035295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3600" b="1" dirty="0">
                <a:solidFill>
                  <a:srgbClr val="035295"/>
                </a:solidFill>
                <a:latin typeface="Times New Roman" panose="02020603050405020304" pitchFamily="18" charset="0"/>
              </a:rPr>
              <a:t>Condominium</a:t>
            </a:r>
            <a:endParaRPr lang="zh-CN" altLang="en-US" sz="2000" b="1" dirty="0">
              <a:solidFill>
                <a:srgbClr val="035295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" name="图片 1" descr="微信截图_201710221911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296" y="1124744"/>
            <a:ext cx="4050481" cy="522097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xfrm>
            <a:off x="-684584" y="1047999"/>
            <a:ext cx="7906916" cy="719137"/>
          </a:xfrm>
        </p:spPr>
        <p:txBody>
          <a:bodyPr/>
          <a:lstStyle/>
          <a:p>
            <a:r>
              <a:rPr lang="en-US" altLang="zh-CN" sz="2800" dirty="0" err="1">
                <a:latin typeface="+mn-lt"/>
              </a:rPr>
              <a:t>Edificio</a:t>
            </a:r>
            <a:r>
              <a:rPr lang="en-US" altLang="zh-CN" sz="2800" dirty="0">
                <a:latin typeface="+mn-lt"/>
              </a:rPr>
              <a:t> de </a:t>
            </a:r>
            <a:r>
              <a:rPr lang="en-US" altLang="zh-CN" sz="2800" dirty="0" err="1">
                <a:latin typeface="+mn-lt"/>
              </a:rPr>
              <a:t>oficinas</a:t>
            </a:r>
            <a:r>
              <a:rPr lang="en-US" altLang="zh-CN" sz="2800" dirty="0">
                <a:latin typeface="+mn-lt"/>
              </a:rPr>
              <a:t> de Doha Alto </a:t>
            </a:r>
            <a:r>
              <a:rPr lang="en-US" altLang="zh-CN" sz="2800" dirty="0" err="1">
                <a:latin typeface="+mn-lt"/>
              </a:rPr>
              <a:t>rascacielos</a:t>
            </a:r>
            <a:r>
              <a:rPr lang="en-US" altLang="zh-CN" sz="2800" dirty="0">
                <a:latin typeface="+mn-lt"/>
              </a:rPr>
              <a:t>
</a:t>
            </a:r>
            <a:endParaRPr lang="zh-CN" altLang="en-US" sz="2800" dirty="0">
              <a:latin typeface="+mn-lt"/>
            </a:endParaRPr>
          </a:p>
        </p:txBody>
      </p:sp>
      <p:sp>
        <p:nvSpPr>
          <p:cNvPr id="84995" name="Rectangle 3"/>
          <p:cNvSpPr>
            <a:spLocks noGrp="1" noChangeArrowheads="1"/>
          </p:cNvSpPr>
          <p:nvPr>
            <p:ph idx="1"/>
          </p:nvPr>
        </p:nvSpPr>
        <p:spPr>
          <a:xfrm>
            <a:off x="4572000" y="1772816"/>
            <a:ext cx="4059238" cy="579438"/>
          </a:xfrm>
        </p:spPr>
        <p:txBody>
          <a:bodyPr/>
          <a:lstStyle/>
          <a:p>
            <a:r>
              <a:rPr lang="en-US" altLang="zh-CN" sz="2000" b="0" dirty="0"/>
              <a:t>Developer	H.E. Sheikh </a:t>
            </a:r>
            <a:r>
              <a:rPr lang="en-US" altLang="zh-CN" sz="2000" b="0" dirty="0" err="1"/>
              <a:t>Saoud</a:t>
            </a:r>
            <a:r>
              <a:rPr lang="en-US" altLang="zh-CN" sz="2000" b="0" dirty="0"/>
              <a:t> Bin Mohamed Bin Ali Al-</a:t>
            </a:r>
            <a:r>
              <a:rPr lang="en-US" altLang="zh-CN" sz="2000" b="0" dirty="0" err="1"/>
              <a:t>Thani</a:t>
            </a:r>
            <a:endParaRPr lang="zh-CN" altLang="zh-CN" sz="2000" b="0" dirty="0"/>
          </a:p>
          <a:p>
            <a:r>
              <a:rPr lang="en-US" altLang="zh-CN" sz="2000" b="0" dirty="0"/>
              <a:t>Contractor: China State Construction Engineering Corporation</a:t>
            </a:r>
            <a:endParaRPr lang="zh-CN" altLang="zh-CN" sz="2000" b="0" dirty="0"/>
          </a:p>
          <a:p>
            <a:r>
              <a:rPr lang="en-US" altLang="zh-CN" sz="2000" b="0" dirty="0"/>
              <a:t>Built in: 2012 </a:t>
            </a:r>
            <a:endParaRPr lang="zh-CN" altLang="zh-CN" sz="2000" b="0" dirty="0"/>
          </a:p>
          <a:p>
            <a:r>
              <a:rPr lang="en-US" altLang="zh-CN" sz="2000" b="0" dirty="0"/>
              <a:t>SS622 Silicone Structural Sealant</a:t>
            </a:r>
            <a:endParaRPr lang="zh-CN" altLang="zh-CN" sz="2000" b="0" dirty="0"/>
          </a:p>
          <a:p>
            <a:r>
              <a:rPr lang="en-US" altLang="zh-CN" sz="2000" b="0" dirty="0"/>
              <a:t>SS811 Silicone Weather Proofing Sealant</a:t>
            </a:r>
            <a:endParaRPr lang="zh-CN" altLang="zh-CN" sz="2000" b="0" dirty="0"/>
          </a:p>
        </p:txBody>
      </p:sp>
      <p:pic>
        <p:nvPicPr>
          <p:cNvPr id="84996" name="Picture 4" descr="20：Doha Hi-Rise Office Build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525" y="1517650"/>
            <a:ext cx="4293493" cy="525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1520" y="4149080"/>
            <a:ext cx="756084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35295"/>
                </a:solidFill>
              </a:rPr>
              <a:t>JKG Tower</a:t>
            </a:r>
          </a:p>
          <a:p>
            <a:pPr lvl="0"/>
            <a:r>
              <a:rPr lang="en-US" altLang="zh-CN" dirty="0">
                <a:solidFill>
                  <a:srgbClr val="035295"/>
                </a:solidFill>
              </a:rPr>
              <a:t>Consultant: </a:t>
            </a:r>
            <a:r>
              <a:rPr lang="en-US" altLang="zh-CN" b="1" dirty="0">
                <a:solidFill>
                  <a:srgbClr val="035295"/>
                </a:solidFill>
              </a:rPr>
              <a:t>Meinhardt</a:t>
            </a:r>
          </a:p>
          <a:p>
            <a:pPr lvl="0"/>
            <a:r>
              <a:rPr lang="en-US" altLang="zh-CN" dirty="0">
                <a:solidFill>
                  <a:srgbClr val="035295"/>
                </a:solidFill>
              </a:rPr>
              <a:t>Contractor: Angkasa Jasa</a:t>
            </a:r>
          </a:p>
          <a:p>
            <a:pPr lvl="0"/>
            <a:r>
              <a:rPr lang="en-US" altLang="zh-CN" dirty="0">
                <a:solidFill>
                  <a:srgbClr val="035295"/>
                </a:solidFill>
              </a:rPr>
              <a:t>Product: </a:t>
            </a:r>
          </a:p>
          <a:p>
            <a:pPr lvl="0"/>
            <a:r>
              <a:rPr lang="en-US" altLang="zh-CN" dirty="0">
                <a:solidFill>
                  <a:srgbClr val="035295"/>
                </a:solidFill>
              </a:rPr>
              <a:t>SS821 Clear Silicone Structural Sealant</a:t>
            </a:r>
          </a:p>
          <a:p>
            <a:pPr lvl="0"/>
            <a:r>
              <a:rPr lang="en-US" altLang="zh-CN" dirty="0">
                <a:solidFill>
                  <a:srgbClr val="035295"/>
                </a:solidFill>
              </a:rPr>
              <a:t>Built in: 2016</a:t>
            </a:r>
          </a:p>
          <a:p>
            <a:pPr lvl="0"/>
            <a:r>
              <a:rPr lang="en-US" altLang="zh-CN" dirty="0">
                <a:solidFill>
                  <a:srgbClr val="035295"/>
                </a:solidFill>
              </a:rPr>
              <a:t>Address:  </a:t>
            </a:r>
            <a:r>
              <a:rPr lang="en-US" altLang="zh-CN" dirty="0" err="1">
                <a:solidFill>
                  <a:srgbClr val="035295"/>
                </a:solidFill>
              </a:rPr>
              <a:t>Jln</a:t>
            </a:r>
            <a:r>
              <a:rPr lang="en-US" altLang="zh-CN" dirty="0">
                <a:solidFill>
                  <a:srgbClr val="035295"/>
                </a:solidFill>
              </a:rPr>
              <a:t> Raja </a:t>
            </a:r>
            <a:r>
              <a:rPr lang="en-US" altLang="zh-CN" dirty="0" err="1">
                <a:solidFill>
                  <a:srgbClr val="035295"/>
                </a:solidFill>
              </a:rPr>
              <a:t>Laut/Jln</a:t>
            </a:r>
            <a:r>
              <a:rPr lang="en-US" altLang="zh-CN" dirty="0">
                <a:solidFill>
                  <a:srgbClr val="035295"/>
                </a:solidFill>
              </a:rPr>
              <a:t> TAR, Kuala Lumpur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997" y="1052736"/>
            <a:ext cx="2322259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8" descr="JKG TOW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2040" y="1052736"/>
            <a:ext cx="3340824" cy="4725144"/>
          </a:xfrm>
          <a:prstGeom prst="rect">
            <a:avLst/>
          </a:prstGeom>
        </p:spPr>
      </p:pic>
      <p:sp>
        <p:nvSpPr>
          <p:cNvPr id="6" name="TextBox 3"/>
          <p:cNvSpPr txBox="1"/>
          <p:nvPr/>
        </p:nvSpPr>
        <p:spPr>
          <a:xfrm>
            <a:off x="6660232" y="116632"/>
            <a:ext cx="2115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35295"/>
                </a:solidFill>
                <a:latin typeface="+mj-lt"/>
                <a:ea typeface="+mj-ea"/>
                <a:cs typeface="+mj-cs"/>
              </a:rPr>
              <a:t>Malaysia</a:t>
            </a:r>
            <a:endParaRPr lang="zh-CN" altLang="en-US" sz="3600" b="1" dirty="0">
              <a:solidFill>
                <a:srgbClr val="035295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矩形 4"/>
          <p:cNvSpPr>
            <a:spLocks noChangeArrowheads="1"/>
          </p:cNvSpPr>
          <p:nvPr/>
        </p:nvSpPr>
        <p:spPr bwMode="auto">
          <a:xfrm>
            <a:off x="755650" y="1482725"/>
            <a:ext cx="2492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zh-CN" altLang="en-US" b="1">
                <a:solidFill>
                  <a:srgbClr val="035295"/>
                </a:solidFill>
                <a:latin typeface="Arial" charset="0"/>
              </a:rPr>
              <a:t> </a:t>
            </a:r>
            <a:endParaRPr lang="zh-CN" altLang="en-US"/>
          </a:p>
        </p:txBody>
      </p:sp>
      <p:sp>
        <p:nvSpPr>
          <p:cNvPr id="8196" name="矩形 4"/>
          <p:cNvSpPr>
            <a:spLocks noChangeArrowheads="1"/>
          </p:cNvSpPr>
          <p:nvPr/>
        </p:nvSpPr>
        <p:spPr bwMode="auto">
          <a:xfrm>
            <a:off x="0" y="1722647"/>
            <a:ext cx="433804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zh-CN" sz="2400" b="1" dirty="0">
                <a:solidFill>
                  <a:srgbClr val="035295"/>
                </a:solidFill>
                <a:latin typeface="+mn-lt"/>
              </a:rPr>
              <a:t>Pavilion</a:t>
            </a:r>
            <a:r>
              <a:rPr lang="zh-CN" altLang="en-US" sz="2400" b="1" dirty="0">
                <a:solidFill>
                  <a:srgbClr val="035295"/>
                </a:solidFill>
                <a:latin typeface="+mn-lt"/>
              </a:rPr>
              <a:t> </a:t>
            </a:r>
            <a:r>
              <a:rPr lang="en-US" altLang="zh-CN" sz="2400" b="1" dirty="0">
                <a:solidFill>
                  <a:srgbClr val="035295"/>
                </a:solidFill>
                <a:latin typeface="+mn-lt"/>
              </a:rPr>
              <a:t>Hilltop</a:t>
            </a:r>
            <a:r>
              <a:rPr lang="zh-CN" altLang="en-US" sz="2400" b="1" dirty="0">
                <a:solidFill>
                  <a:srgbClr val="035295"/>
                </a:solidFill>
                <a:latin typeface="+mn-lt"/>
              </a:rPr>
              <a:t> </a:t>
            </a:r>
            <a:r>
              <a:rPr lang="en-US" altLang="zh-CN" sz="2400" b="1" dirty="0">
                <a:solidFill>
                  <a:srgbClr val="035295"/>
                </a:solidFill>
                <a:latin typeface="+mn-lt"/>
              </a:rPr>
              <a:t>at</a:t>
            </a:r>
            <a:r>
              <a:rPr lang="zh-CN" altLang="en-US" sz="2400" b="1" dirty="0">
                <a:solidFill>
                  <a:srgbClr val="035295"/>
                </a:solidFill>
                <a:latin typeface="+mn-lt"/>
              </a:rPr>
              <a:t> </a:t>
            </a:r>
            <a:r>
              <a:rPr lang="en-US" altLang="zh-CN" sz="2400" b="1" dirty="0">
                <a:solidFill>
                  <a:srgbClr val="035295"/>
                </a:solidFill>
                <a:latin typeface="+mn-lt"/>
              </a:rPr>
              <a:t>Mont</a:t>
            </a:r>
            <a:r>
              <a:rPr lang="zh-CN" altLang="en-US" sz="2400" b="1" dirty="0">
                <a:solidFill>
                  <a:srgbClr val="035295"/>
                </a:solidFill>
                <a:latin typeface="+mn-lt"/>
              </a:rPr>
              <a:t> </a:t>
            </a:r>
            <a:r>
              <a:rPr lang="en-US" altLang="zh-CN" sz="2400" b="1" dirty="0">
                <a:solidFill>
                  <a:srgbClr val="035295"/>
                </a:solidFill>
                <a:latin typeface="+mn-lt"/>
              </a:rPr>
              <a:t>Kiara</a:t>
            </a:r>
          </a:p>
          <a:p>
            <a:pPr eaLnBrk="1" hangingPunct="1">
              <a:buFont typeface="Arial" charset="0"/>
              <a:buNone/>
            </a:pPr>
            <a:r>
              <a:rPr lang="en-US" altLang="zh-CN" sz="2000" dirty="0">
                <a:solidFill>
                  <a:srgbClr val="035295"/>
                </a:solidFill>
                <a:latin typeface="+mn-lt"/>
              </a:rPr>
              <a:t>Product:</a:t>
            </a:r>
            <a:r>
              <a:rPr lang="zh-CN" altLang="en-US" sz="2000" dirty="0">
                <a:solidFill>
                  <a:srgbClr val="035295"/>
                </a:solidFill>
                <a:latin typeface="+mn-lt"/>
              </a:rPr>
              <a:t> </a:t>
            </a:r>
            <a:r>
              <a:rPr lang="en-US" altLang="zh-CN" sz="2000" dirty="0">
                <a:solidFill>
                  <a:srgbClr val="035295"/>
                </a:solidFill>
                <a:latin typeface="+mn-lt"/>
              </a:rPr>
              <a:t>SS850</a:t>
            </a:r>
            <a:r>
              <a:rPr lang="zh-CN" altLang="en-US" sz="2000" dirty="0">
                <a:solidFill>
                  <a:srgbClr val="035295"/>
                </a:solidFill>
                <a:latin typeface="+mn-lt"/>
              </a:rPr>
              <a:t> </a:t>
            </a:r>
            <a:r>
              <a:rPr lang="en-US" altLang="zh-CN" sz="2000" dirty="0">
                <a:solidFill>
                  <a:srgbClr val="035295"/>
                </a:solidFill>
                <a:latin typeface="+mn-lt"/>
              </a:rPr>
              <a:t>Neutral Silicone Sealant</a:t>
            </a:r>
            <a:endParaRPr lang="zh-CN" altLang="en-US" sz="2000" dirty="0">
              <a:latin typeface="+mn-lt"/>
            </a:endParaRPr>
          </a:p>
        </p:txBody>
      </p:sp>
      <p:sp>
        <p:nvSpPr>
          <p:cNvPr id="7" name="TextBox 3"/>
          <p:cNvSpPr txBox="1"/>
          <p:nvPr/>
        </p:nvSpPr>
        <p:spPr>
          <a:xfrm>
            <a:off x="6660232" y="116632"/>
            <a:ext cx="2115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35295"/>
                </a:solidFill>
                <a:latin typeface="+mj-lt"/>
                <a:ea typeface="+mj-ea"/>
                <a:cs typeface="+mj-cs"/>
              </a:rPr>
              <a:t>Malaysia</a:t>
            </a:r>
            <a:endParaRPr lang="zh-CN" altLang="en-US" sz="3600" b="1" dirty="0">
              <a:solidFill>
                <a:srgbClr val="035295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图片 5" descr="../../3.新工程图片/马来西亚项目/One%20Kiara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388" y="2172829"/>
            <a:ext cx="3415587" cy="4065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2" y="2636912"/>
            <a:ext cx="4696689" cy="313738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265496" y="1034391"/>
            <a:ext cx="3549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hangingPunct="1"/>
            <a:r>
              <a:rPr lang="en-US" altLang="zh-CN" sz="2400" b="1" dirty="0">
                <a:solidFill>
                  <a:srgbClr val="035295"/>
                </a:solidFill>
                <a:latin typeface="+mn-lt"/>
                <a:ea typeface="宋体" charset="-122"/>
              </a:rPr>
              <a:t>One</a:t>
            </a:r>
            <a:r>
              <a:rPr lang="zh-CN" altLang="en-US" sz="2400" b="1" dirty="0">
                <a:solidFill>
                  <a:srgbClr val="035295"/>
                </a:solidFill>
                <a:latin typeface="+mn-lt"/>
                <a:ea typeface="宋体" charset="-122"/>
              </a:rPr>
              <a:t> </a:t>
            </a:r>
            <a:r>
              <a:rPr lang="en-US" altLang="zh-CN" sz="2400" b="1" dirty="0">
                <a:solidFill>
                  <a:srgbClr val="035295"/>
                </a:solidFill>
                <a:latin typeface="+mn-lt"/>
                <a:ea typeface="宋体" charset="-122"/>
              </a:rPr>
              <a:t>Kiara</a:t>
            </a:r>
            <a:r>
              <a:rPr lang="zh-CN" altLang="en-US" sz="2400" b="1" dirty="0">
                <a:solidFill>
                  <a:srgbClr val="035295"/>
                </a:solidFill>
                <a:latin typeface="+mn-lt"/>
                <a:ea typeface="宋体" charset="-122"/>
              </a:rPr>
              <a:t> </a:t>
            </a:r>
            <a:r>
              <a:rPr lang="en-US" altLang="zh-CN" sz="2400" b="1" dirty="0">
                <a:solidFill>
                  <a:srgbClr val="035295"/>
                </a:solidFill>
                <a:latin typeface="+mn-lt"/>
                <a:ea typeface="宋体" charset="-122"/>
              </a:rPr>
              <a:t>at</a:t>
            </a:r>
            <a:r>
              <a:rPr lang="zh-CN" altLang="en-US" sz="2400" b="1" dirty="0">
                <a:solidFill>
                  <a:srgbClr val="035295"/>
                </a:solidFill>
                <a:latin typeface="+mn-lt"/>
                <a:ea typeface="宋体" charset="-122"/>
              </a:rPr>
              <a:t> </a:t>
            </a:r>
            <a:r>
              <a:rPr lang="en-US" altLang="zh-CN" sz="2400" b="1" dirty="0">
                <a:solidFill>
                  <a:srgbClr val="035295"/>
                </a:solidFill>
                <a:latin typeface="+mn-lt"/>
                <a:ea typeface="宋体" charset="-122"/>
              </a:rPr>
              <a:t>Mont</a:t>
            </a:r>
            <a:r>
              <a:rPr lang="zh-CN" altLang="en-US" sz="2400" b="1" dirty="0">
                <a:solidFill>
                  <a:srgbClr val="035295"/>
                </a:solidFill>
                <a:latin typeface="+mn-lt"/>
                <a:ea typeface="宋体" charset="-122"/>
              </a:rPr>
              <a:t> </a:t>
            </a:r>
            <a:r>
              <a:rPr lang="en-US" altLang="zh-CN" sz="2400" b="1" dirty="0">
                <a:solidFill>
                  <a:srgbClr val="035295"/>
                </a:solidFill>
                <a:latin typeface="+mn-lt"/>
                <a:ea typeface="宋体" charset="-122"/>
              </a:rPr>
              <a:t>Kiara</a:t>
            </a:r>
            <a:endParaRPr lang="zh-CN" altLang="en-US" sz="2400" b="1" dirty="0">
              <a:solidFill>
                <a:srgbClr val="035295"/>
              </a:solidFill>
              <a:latin typeface="+mn-lt"/>
              <a:ea typeface="宋体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270069" y="1496056"/>
            <a:ext cx="38439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en-US" altLang="zh-CN" dirty="0">
                <a:solidFill>
                  <a:srgbClr val="035295"/>
                </a:solidFill>
              </a:rPr>
              <a:t>Product:</a:t>
            </a:r>
            <a:r>
              <a:rPr lang="zh-CN" altLang="en-US" dirty="0">
                <a:solidFill>
                  <a:srgbClr val="035295"/>
                </a:solidFill>
              </a:rPr>
              <a:t> </a:t>
            </a:r>
            <a:r>
              <a:rPr lang="en-US" altLang="zh-CN" dirty="0">
                <a:solidFill>
                  <a:srgbClr val="035295"/>
                </a:solidFill>
              </a:rPr>
              <a:t>SS511B</a:t>
            </a:r>
            <a:r>
              <a:rPr lang="zh-CN" altLang="en-US" dirty="0">
                <a:solidFill>
                  <a:srgbClr val="035295"/>
                </a:solidFill>
              </a:rPr>
              <a:t> </a:t>
            </a:r>
            <a:r>
              <a:rPr lang="en-US" altLang="zh-CN" dirty="0">
                <a:solidFill>
                  <a:srgbClr val="035295"/>
                </a:solidFill>
              </a:rPr>
              <a:t>Weather-proofing</a:t>
            </a:r>
            <a:r>
              <a:rPr lang="zh-CN" altLang="en-US" dirty="0">
                <a:solidFill>
                  <a:srgbClr val="035295"/>
                </a:solidFill>
              </a:rPr>
              <a:t> </a:t>
            </a:r>
            <a:endParaRPr lang="en-US" altLang="zh-CN" dirty="0">
              <a:solidFill>
                <a:srgbClr val="035295"/>
              </a:solidFill>
            </a:endParaRPr>
          </a:p>
          <a:p>
            <a:pPr eaLnBrk="1" hangingPunct="1">
              <a:buFont typeface="Arial" charset="0"/>
              <a:buNone/>
            </a:pPr>
            <a:r>
              <a:rPr lang="en-US" altLang="zh-CN" dirty="0">
                <a:solidFill>
                  <a:srgbClr val="035295"/>
                </a:solidFill>
              </a:rPr>
              <a:t>Sealant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3105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2714" y="1126708"/>
            <a:ext cx="8964488" cy="724700"/>
          </a:xfrm>
        </p:spPr>
        <p:txBody>
          <a:bodyPr/>
          <a:lstStyle/>
          <a:p>
            <a:r>
              <a:rPr lang="es-ES" altLang="zh-CN" sz="2400" dirty="0"/>
              <a:t>BAI YUN ha pasado el sistema ISO autorizado por TUV
</a:t>
            </a:r>
            <a:endParaRPr lang="zh-CN" altLang="zh-CN" sz="2400" dirty="0">
              <a:latin typeface="Arial" panose="020B0604020202020204" pitchFamily="34" charset="0"/>
            </a:endParaRPr>
          </a:p>
          <a:p>
            <a:endParaRPr lang="zh-CN" altLang="zh-CN" sz="2800" dirty="0"/>
          </a:p>
          <a:p>
            <a:endParaRPr lang="zh-CN" altLang="zh-CN" sz="2800" dirty="0"/>
          </a:p>
          <a:p>
            <a:endParaRPr lang="zh-CN" altLang="zh-CN" sz="2800" dirty="0"/>
          </a:p>
          <a:p>
            <a:endParaRPr lang="zh-CN" altLang="zh-CN" sz="2800" dirty="0"/>
          </a:p>
          <a:p>
            <a:endParaRPr lang="zh-CN" altLang="zh-CN" sz="2800" dirty="0"/>
          </a:p>
          <a:p>
            <a:pPr>
              <a:buFont typeface="Wingdings" panose="05000000000000000000" pitchFamily="2" charset="2"/>
              <a:buNone/>
            </a:pPr>
            <a:endParaRPr lang="zh-CN" altLang="zh-CN" sz="2800" dirty="0"/>
          </a:p>
          <a:p>
            <a:pPr>
              <a:buFont typeface="Wingdings" panose="05000000000000000000" pitchFamily="2" charset="2"/>
              <a:buNone/>
            </a:pPr>
            <a:endParaRPr lang="zh-CN" altLang="zh-CN" sz="2800" dirty="0"/>
          </a:p>
          <a:p>
            <a:pPr>
              <a:buFont typeface="Wingdings" panose="05000000000000000000" pitchFamily="2" charset="2"/>
              <a:buNone/>
            </a:pPr>
            <a:endParaRPr lang="zh-CN" altLang="zh-CN" sz="2800" dirty="0"/>
          </a:p>
          <a:p>
            <a:pPr>
              <a:buFont typeface="Wingdings" panose="05000000000000000000" pitchFamily="2" charset="2"/>
              <a:buNone/>
            </a:pPr>
            <a:endParaRPr lang="zh-CN" altLang="zh-CN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30" y="1772816"/>
            <a:ext cx="3058735" cy="435083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247" y="1772816"/>
            <a:ext cx="3061945" cy="433347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9538" y="1993114"/>
            <a:ext cx="2930048" cy="4113180"/>
          </a:xfrm>
          <a:prstGeom prst="rect">
            <a:avLst/>
          </a:prstGeom>
        </p:spPr>
      </p:pic>
      <p:cxnSp>
        <p:nvCxnSpPr>
          <p:cNvPr id="10" name="直接连接符 5"/>
          <p:cNvCxnSpPr/>
          <p:nvPr/>
        </p:nvCxnSpPr>
        <p:spPr bwMode="auto">
          <a:xfrm>
            <a:off x="4860032" y="764704"/>
            <a:ext cx="417646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292E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41"/>
          <p:cNvSpPr txBox="1">
            <a:spLocks noChangeArrowheads="1"/>
          </p:cNvSpPr>
          <p:nvPr/>
        </p:nvSpPr>
        <p:spPr bwMode="auto">
          <a:xfrm>
            <a:off x="4831184" y="179929"/>
            <a:ext cx="4176018" cy="10772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1pPr>
            <a:lvl2pPr marL="742950" indent="-285750">
              <a:spcBef>
                <a:spcPts val="375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2pPr>
            <a:lvl3pPr marL="1143000" indent="-228600">
              <a:spcBef>
                <a:spcPts val="375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3pPr>
            <a:lvl4pPr marL="1600200" indent="-228600">
              <a:spcBef>
                <a:spcPts val="375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4pPr>
            <a:lvl5pPr marL="2057400" indent="-228600">
              <a:spcBef>
                <a:spcPts val="375"/>
              </a:spcBef>
              <a:buClr>
                <a:schemeClr val="accent1"/>
              </a:buClr>
              <a:buFont typeface="Wingdings 2" pitchFamily="18" charset="2"/>
              <a:buChar char="o"/>
              <a:defRPr sz="20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o"/>
              <a:defRPr sz="20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o"/>
              <a:defRPr sz="20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o"/>
              <a:defRPr sz="20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o"/>
              <a:defRPr sz="20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itchFamily="34" charset="0"/>
              <a:buNone/>
              <a:defRPr/>
            </a:pPr>
            <a:r>
              <a:rPr lang="en-US" altLang="zh-CN" sz="3200" b="1" dirty="0" err="1">
                <a:solidFill>
                  <a:srgbClr val="035295"/>
                </a:solidFill>
                <a:latin typeface="+mn-lt"/>
                <a:ea typeface="宋体" panose="02010600030101010101" pitchFamily="2" charset="-122"/>
              </a:rPr>
              <a:t>Calificación</a:t>
            </a:r>
            <a:r>
              <a:rPr lang="en-US" altLang="zh-CN" sz="3200" b="1" dirty="0">
                <a:solidFill>
                  <a:srgbClr val="035295"/>
                </a:solidFill>
                <a:latin typeface="+mn-lt"/>
                <a:ea typeface="宋体" panose="02010600030101010101" pitchFamily="2" charset="-122"/>
              </a:rPr>
              <a:t> de </a:t>
            </a:r>
            <a:r>
              <a:rPr lang="en-US" altLang="zh-CN" sz="3200" b="1" dirty="0" err="1">
                <a:solidFill>
                  <a:srgbClr val="035295"/>
                </a:solidFill>
                <a:latin typeface="+mn-lt"/>
                <a:ea typeface="宋体" panose="02010600030101010101" pitchFamily="2" charset="-122"/>
              </a:rPr>
              <a:t>fábrica</a:t>
            </a:r>
            <a:r>
              <a:rPr lang="en-US" altLang="zh-CN" sz="3200" b="1" dirty="0">
                <a:solidFill>
                  <a:srgbClr val="035295"/>
                </a:solidFill>
                <a:latin typeface="+mn-lt"/>
                <a:ea typeface="宋体" panose="02010600030101010101" pitchFamily="2" charset="-122"/>
              </a:rPr>
              <a:t>
</a:t>
            </a:r>
          </a:p>
        </p:txBody>
      </p:sp>
    </p:spTree>
    <p:extLst>
      <p:ext uri="{BB962C8B-B14F-4D97-AF65-F5344CB8AC3E}">
        <p14:creationId xmlns:p14="http://schemas.microsoft.com/office/powerpoint/2010/main" val="12795017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564904"/>
            <a:ext cx="7248723" cy="3960440"/>
          </a:xfrm>
        </p:spPr>
      </p:pic>
      <p:sp>
        <p:nvSpPr>
          <p:cNvPr id="6" name="矩形 5"/>
          <p:cNvSpPr/>
          <p:nvPr/>
        </p:nvSpPr>
        <p:spPr>
          <a:xfrm>
            <a:off x="683568" y="1052736"/>
            <a:ext cx="478802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35295"/>
                </a:solidFill>
                <a:latin typeface="Arial" charset="0"/>
              </a:rPr>
              <a:t>PROJECT: Troika Residences</a:t>
            </a:r>
          </a:p>
          <a:p>
            <a:pPr eaLnBrk="1" hangingPunct="1">
              <a:buFont typeface="Arial" charset="0"/>
              <a:buNone/>
            </a:pPr>
            <a:r>
              <a:rPr lang="en-US" altLang="zh-CN" dirty="0">
                <a:solidFill>
                  <a:srgbClr val="035295"/>
                </a:solidFill>
                <a:latin typeface="Arial" charset="0"/>
              </a:rPr>
              <a:t>Contractor:</a:t>
            </a:r>
            <a:r>
              <a:rPr lang="zh-CN" altLang="en-US" dirty="0">
                <a:solidFill>
                  <a:srgbClr val="035295"/>
                </a:solidFill>
                <a:latin typeface="Arial" charset="0"/>
              </a:rPr>
              <a:t> </a:t>
            </a:r>
            <a:r>
              <a:rPr lang="en-US" altLang="zh-CN" dirty="0" err="1">
                <a:solidFill>
                  <a:srgbClr val="035295"/>
                </a:solidFill>
                <a:latin typeface="Arial" charset="0"/>
              </a:rPr>
              <a:t>Li&amp;T</a:t>
            </a:r>
            <a:r>
              <a:rPr lang="zh-CN" altLang="en-US" dirty="0">
                <a:solidFill>
                  <a:srgbClr val="035295"/>
                </a:solidFill>
                <a:latin typeface="Arial" charset="0"/>
              </a:rPr>
              <a:t> </a:t>
            </a:r>
            <a:r>
              <a:rPr lang="en-US" altLang="zh-CN" dirty="0">
                <a:solidFill>
                  <a:srgbClr val="035295"/>
                </a:solidFill>
                <a:latin typeface="Arial" charset="0"/>
              </a:rPr>
              <a:t>Engineering</a:t>
            </a:r>
            <a:r>
              <a:rPr lang="zh-CN" altLang="en-US" dirty="0">
                <a:solidFill>
                  <a:srgbClr val="035295"/>
                </a:solidFill>
                <a:latin typeface="Arial" charset="0"/>
              </a:rPr>
              <a:t> </a:t>
            </a:r>
            <a:r>
              <a:rPr lang="en-US" altLang="zh-CN" dirty="0" err="1">
                <a:solidFill>
                  <a:srgbClr val="035295"/>
                </a:solidFill>
                <a:latin typeface="Arial" charset="0"/>
              </a:rPr>
              <a:t>Sdn</a:t>
            </a:r>
            <a:r>
              <a:rPr lang="en-US" altLang="zh-CN" dirty="0">
                <a:solidFill>
                  <a:srgbClr val="035295"/>
                </a:solidFill>
                <a:latin typeface="Arial" charset="0"/>
              </a:rPr>
              <a:t>.</a:t>
            </a:r>
            <a:r>
              <a:rPr lang="zh-CN" altLang="en-US" dirty="0">
                <a:solidFill>
                  <a:srgbClr val="035295"/>
                </a:solidFill>
                <a:latin typeface="Arial" charset="0"/>
              </a:rPr>
              <a:t> </a:t>
            </a:r>
            <a:r>
              <a:rPr lang="en-US" altLang="zh-CN" dirty="0">
                <a:solidFill>
                  <a:srgbClr val="035295"/>
                </a:solidFill>
                <a:latin typeface="Arial" charset="0"/>
              </a:rPr>
              <a:t>Bhd.</a:t>
            </a:r>
          </a:p>
          <a:p>
            <a:pPr eaLnBrk="1" hangingPunct="1">
              <a:buFont typeface="Arial" charset="0"/>
              <a:buNone/>
            </a:pPr>
            <a:r>
              <a:rPr lang="en-US" altLang="zh-CN" dirty="0">
                <a:solidFill>
                  <a:srgbClr val="035295"/>
                </a:solidFill>
                <a:latin typeface="Arial" charset="0"/>
              </a:rPr>
              <a:t>Architects:</a:t>
            </a:r>
            <a:r>
              <a:rPr lang="zh-CN" altLang="en-US" dirty="0">
                <a:solidFill>
                  <a:srgbClr val="035295"/>
                </a:solidFill>
                <a:latin typeface="Arial" charset="0"/>
              </a:rPr>
              <a:t> </a:t>
            </a:r>
            <a:r>
              <a:rPr lang="en-US" altLang="zh-CN" dirty="0">
                <a:solidFill>
                  <a:srgbClr val="035295"/>
                </a:solidFill>
                <a:latin typeface="Arial" charset="0"/>
              </a:rPr>
              <a:t>Architects</a:t>
            </a:r>
            <a:r>
              <a:rPr lang="zh-CN" altLang="en-US" dirty="0">
                <a:solidFill>
                  <a:srgbClr val="035295"/>
                </a:solidFill>
                <a:latin typeface="Arial" charset="0"/>
              </a:rPr>
              <a:t> </a:t>
            </a:r>
            <a:r>
              <a:rPr lang="en-US" altLang="zh-CN" dirty="0">
                <a:solidFill>
                  <a:srgbClr val="035295"/>
                </a:solidFill>
                <a:latin typeface="Arial" charset="0"/>
              </a:rPr>
              <a:t>61</a:t>
            </a:r>
            <a:r>
              <a:rPr lang="zh-CN" altLang="en-US" dirty="0">
                <a:solidFill>
                  <a:srgbClr val="035295"/>
                </a:solidFill>
                <a:latin typeface="Arial" charset="0"/>
              </a:rPr>
              <a:t> </a:t>
            </a:r>
            <a:r>
              <a:rPr lang="en-US" altLang="zh-CN" dirty="0" err="1">
                <a:solidFill>
                  <a:srgbClr val="035295"/>
                </a:solidFill>
                <a:latin typeface="Arial" charset="0"/>
              </a:rPr>
              <a:t>Sdn</a:t>
            </a:r>
            <a:r>
              <a:rPr lang="en-US" altLang="zh-CN" dirty="0">
                <a:solidFill>
                  <a:srgbClr val="035295"/>
                </a:solidFill>
                <a:latin typeface="Arial" charset="0"/>
              </a:rPr>
              <a:t>.</a:t>
            </a:r>
            <a:r>
              <a:rPr lang="zh-CN" altLang="en-US" dirty="0">
                <a:solidFill>
                  <a:srgbClr val="035295"/>
                </a:solidFill>
                <a:latin typeface="Arial" charset="0"/>
              </a:rPr>
              <a:t> </a:t>
            </a:r>
            <a:r>
              <a:rPr lang="en-US" altLang="zh-CN" dirty="0">
                <a:solidFill>
                  <a:srgbClr val="035295"/>
                </a:solidFill>
                <a:latin typeface="Arial" charset="0"/>
              </a:rPr>
              <a:t>Bhd.</a:t>
            </a:r>
          </a:p>
          <a:p>
            <a:pPr eaLnBrk="1" hangingPunct="1">
              <a:buFont typeface="Arial" charset="0"/>
              <a:buNone/>
            </a:pPr>
            <a:r>
              <a:rPr lang="en-US" altLang="zh-CN" dirty="0">
                <a:solidFill>
                  <a:srgbClr val="035295"/>
                </a:solidFill>
                <a:latin typeface="Arial" charset="0"/>
              </a:rPr>
              <a:t>Product:</a:t>
            </a:r>
            <a:r>
              <a:rPr lang="zh-CN" altLang="en-US" dirty="0">
                <a:solidFill>
                  <a:srgbClr val="035295"/>
                </a:solidFill>
                <a:latin typeface="Arial" charset="0"/>
              </a:rPr>
              <a:t> </a:t>
            </a:r>
            <a:r>
              <a:rPr lang="en-US" altLang="zh-CN" dirty="0">
                <a:solidFill>
                  <a:srgbClr val="035295"/>
                </a:solidFill>
                <a:latin typeface="Arial" charset="0"/>
              </a:rPr>
              <a:t>SS850</a:t>
            </a:r>
            <a:r>
              <a:rPr lang="zh-CN" altLang="en-US" dirty="0">
                <a:solidFill>
                  <a:srgbClr val="035295"/>
                </a:solidFill>
                <a:latin typeface="Arial" charset="0"/>
              </a:rPr>
              <a:t> </a:t>
            </a:r>
            <a:r>
              <a:rPr lang="en-US" altLang="zh-CN" dirty="0">
                <a:solidFill>
                  <a:srgbClr val="035295"/>
                </a:solidFill>
                <a:latin typeface="Arial" charset="0"/>
              </a:rPr>
              <a:t>Neutral Silicone Sealant</a:t>
            </a:r>
          </a:p>
          <a:p>
            <a:pPr eaLnBrk="1" hangingPunct="1">
              <a:buFont typeface="Arial" charset="0"/>
              <a:buNone/>
            </a:pPr>
            <a:r>
              <a:rPr lang="en-US" altLang="zh-CN" dirty="0">
                <a:solidFill>
                  <a:srgbClr val="035295"/>
                </a:solidFill>
                <a:latin typeface="Arial" charset="0"/>
              </a:rPr>
              <a:t>Built</a:t>
            </a:r>
            <a:r>
              <a:rPr lang="zh-CN" altLang="en-US" dirty="0">
                <a:solidFill>
                  <a:srgbClr val="035295"/>
                </a:solidFill>
                <a:latin typeface="Arial" charset="0"/>
              </a:rPr>
              <a:t> </a:t>
            </a:r>
            <a:r>
              <a:rPr lang="en-US" altLang="zh-CN" dirty="0">
                <a:solidFill>
                  <a:srgbClr val="035295"/>
                </a:solidFill>
                <a:latin typeface="Arial" charset="0"/>
              </a:rPr>
              <a:t>in:</a:t>
            </a:r>
            <a:r>
              <a:rPr lang="zh-CN" altLang="en-US" dirty="0">
                <a:solidFill>
                  <a:srgbClr val="035295"/>
                </a:solidFill>
                <a:latin typeface="Arial" charset="0"/>
              </a:rPr>
              <a:t> </a:t>
            </a:r>
            <a:r>
              <a:rPr lang="en-US" altLang="zh-CN" dirty="0">
                <a:solidFill>
                  <a:srgbClr val="035295"/>
                </a:solidFill>
                <a:latin typeface="Arial" charset="0"/>
              </a:rPr>
              <a:t>On</a:t>
            </a:r>
            <a:r>
              <a:rPr lang="zh-CN" altLang="en-US" dirty="0">
                <a:solidFill>
                  <a:srgbClr val="035295"/>
                </a:solidFill>
                <a:latin typeface="Arial" charset="0"/>
              </a:rPr>
              <a:t> </a:t>
            </a:r>
            <a:r>
              <a:rPr lang="en-US" altLang="zh-CN" dirty="0">
                <a:solidFill>
                  <a:srgbClr val="035295"/>
                </a:solidFill>
                <a:latin typeface="Arial" charset="0"/>
              </a:rPr>
              <a:t>going</a:t>
            </a:r>
            <a:endParaRPr lang="zh-CN" altLang="en-US" dirty="0"/>
          </a:p>
          <a:p>
            <a:endParaRPr lang="en-US" altLang="zh-CN" dirty="0">
              <a:effectLst/>
              <a:latin typeface="Helvetica Neue" charset="0"/>
            </a:endParaRPr>
          </a:p>
        </p:txBody>
      </p:sp>
      <p:sp>
        <p:nvSpPr>
          <p:cNvPr id="7" name="TextBox 3"/>
          <p:cNvSpPr txBox="1"/>
          <p:nvPr/>
        </p:nvSpPr>
        <p:spPr>
          <a:xfrm>
            <a:off x="6660232" y="116632"/>
            <a:ext cx="2115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35295"/>
                </a:solidFill>
                <a:latin typeface="+mj-lt"/>
                <a:ea typeface="+mj-ea"/>
                <a:cs typeface="+mj-cs"/>
              </a:rPr>
              <a:t>Malaysia</a:t>
            </a:r>
            <a:endParaRPr lang="zh-CN" altLang="en-US" sz="3600" b="1" dirty="0">
              <a:solidFill>
                <a:srgbClr val="035295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292553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标题 1"/>
          <p:cNvSpPr>
            <a:spLocks noGrp="1"/>
          </p:cNvSpPr>
          <p:nvPr>
            <p:ph type="title"/>
          </p:nvPr>
        </p:nvSpPr>
        <p:spPr>
          <a:xfrm>
            <a:off x="2633821" y="213519"/>
            <a:ext cx="6265069" cy="352425"/>
          </a:xfrm>
          <a:noFill/>
          <a:ln>
            <a:noFill/>
          </a:ln>
        </p:spPr>
        <p:txBody>
          <a:bodyPr anchor="t"/>
          <a:lstStyle/>
          <a:p>
            <a:pPr defTabSz="685800"/>
            <a:r>
              <a:rPr lang="en-US" altLang="zh-CN" kern="1200" dirty="0">
                <a:latin typeface="+mj-lt"/>
                <a:ea typeface="+mj-ea"/>
                <a:cs typeface="+mj-cs"/>
              </a:rPr>
              <a:t> Thailand</a:t>
            </a:r>
          </a:p>
        </p:txBody>
      </p:sp>
      <p:pic>
        <p:nvPicPr>
          <p:cNvPr id="108547" name="图片 1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" y="2632710"/>
            <a:ext cx="6695440" cy="37998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99"/>
          <p:cNvSpPr txBox="1"/>
          <p:nvPr/>
        </p:nvSpPr>
        <p:spPr>
          <a:xfrm>
            <a:off x="0" y="908720"/>
            <a:ext cx="7980363" cy="206210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en-US" sz="2000" b="1" dirty="0">
                <a:solidFill>
                  <a:srgbClr val="035295"/>
                </a:solidFill>
                <a:latin typeface="+mn-lt"/>
                <a:ea typeface="微软雅黑" panose="020B0503020204020204" pitchFamily="34" charset="-122"/>
              </a:rPr>
              <a:t>Project: Canapaya Residence Tower</a:t>
            </a:r>
          </a:p>
          <a:p>
            <a:r>
              <a:rPr lang="en-US" altLang="en-US" dirty="0">
                <a:solidFill>
                  <a:srgbClr val="035295"/>
                </a:solidFill>
                <a:latin typeface="+mn-lt"/>
                <a:ea typeface="微软雅黑" panose="020B0503020204020204" pitchFamily="34" charset="-122"/>
              </a:rPr>
              <a:t>Developer: Canapaya Preperty Co.,Ltd.</a:t>
            </a:r>
          </a:p>
          <a:p>
            <a:r>
              <a:rPr lang="en-US" altLang="en-US" dirty="0">
                <a:solidFill>
                  <a:srgbClr val="035295"/>
                </a:solidFill>
                <a:latin typeface="+mn-lt"/>
                <a:ea typeface="微软雅黑" panose="020B0503020204020204" pitchFamily="34" charset="-122"/>
              </a:rPr>
              <a:t>Architecture: </a:t>
            </a:r>
            <a:r>
              <a:rPr lang="en-US" altLang="en-US" dirty="0" err="1">
                <a:solidFill>
                  <a:srgbClr val="035295"/>
                </a:solidFill>
                <a:latin typeface="+mn-lt"/>
                <a:ea typeface="微软雅黑" panose="020B0503020204020204" pitchFamily="34" charset="-122"/>
              </a:rPr>
              <a:t>Palmer&amp;Tu</a:t>
            </a:r>
            <a:r>
              <a:rPr lang="en-US" altLang="zh-CN" dirty="0" err="1">
                <a:solidFill>
                  <a:srgbClr val="035295"/>
                </a:solidFill>
                <a:latin typeface="+mn-lt"/>
                <a:ea typeface="微软雅黑" panose="020B0503020204020204" pitchFamily="34" charset="-122"/>
              </a:rPr>
              <a:t>r</a:t>
            </a:r>
            <a:r>
              <a:rPr lang="en-US" altLang="en-US" dirty="0" err="1">
                <a:solidFill>
                  <a:srgbClr val="035295"/>
                </a:solidFill>
                <a:latin typeface="+mn-lt"/>
                <a:ea typeface="微软雅黑" panose="020B0503020204020204" pitchFamily="34" charset="-122"/>
              </a:rPr>
              <a:t>ner</a:t>
            </a:r>
            <a:endParaRPr lang="en-US" altLang="en-US" dirty="0">
              <a:solidFill>
                <a:srgbClr val="035295"/>
              </a:solidFill>
              <a:latin typeface="+mn-lt"/>
              <a:ea typeface="微软雅黑" panose="020B0503020204020204" pitchFamily="34" charset="-122"/>
            </a:endParaRPr>
          </a:p>
          <a:p>
            <a:r>
              <a:rPr lang="en-US" altLang="en-US" dirty="0">
                <a:solidFill>
                  <a:srgbClr val="035295"/>
                </a:solidFill>
                <a:latin typeface="+mn-lt"/>
                <a:ea typeface="微软雅黑" panose="020B0503020204020204" pitchFamily="34" charset="-122"/>
              </a:rPr>
              <a:t>Storey: 57 storeys(270m height)</a:t>
            </a:r>
          </a:p>
          <a:p>
            <a:r>
              <a:rPr lang="en-US" altLang="en-US" dirty="0">
                <a:solidFill>
                  <a:srgbClr val="035295"/>
                </a:solidFill>
                <a:latin typeface="+mn-lt"/>
                <a:ea typeface="微软雅黑" panose="020B0503020204020204" pitchFamily="34" charset="-122"/>
              </a:rPr>
              <a:t>BAI YUN Silicone Model: </a:t>
            </a:r>
          </a:p>
          <a:p>
            <a:r>
              <a:rPr lang="en-US" altLang="en-US" dirty="0">
                <a:solidFill>
                  <a:srgbClr val="035295"/>
                </a:solidFill>
                <a:latin typeface="+mn-lt"/>
                <a:ea typeface="微软雅黑" panose="020B0503020204020204" pitchFamily="34" charset="-122"/>
              </a:rPr>
              <a:t>SS922,SS622,SS811</a:t>
            </a:r>
          </a:p>
          <a:p>
            <a:endParaRPr lang="en-US" altLang="en-US" b="1" dirty="0">
              <a:solidFill>
                <a:srgbClr val="0352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68144" y="1710690"/>
            <a:ext cx="37484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en-US" b="1" dirty="0">
                <a:solidFill>
                  <a:srgbClr val="035295"/>
                </a:solidFill>
                <a:latin typeface="+mn-lt"/>
                <a:ea typeface="微软雅黑" panose="020B0503020204020204" pitchFamily="34" charset="-122"/>
                <a:sym typeface="+mn-ea"/>
              </a:rPr>
              <a:t>Glass Size: 2595mm*3031mm</a:t>
            </a:r>
            <a:endParaRPr lang="en-US" altLang="en-US" b="1" dirty="0">
              <a:solidFill>
                <a:srgbClr val="035295"/>
              </a:solidFill>
              <a:latin typeface="+mn-lt"/>
              <a:ea typeface="微软雅黑" panose="020B0503020204020204" pitchFamily="34" charset="-122"/>
            </a:endParaRPr>
          </a:p>
          <a:p>
            <a:r>
              <a:rPr lang="en-US" altLang="en-US" b="1" dirty="0">
                <a:solidFill>
                  <a:srgbClr val="035295"/>
                </a:solidFill>
                <a:latin typeface="+mn-lt"/>
                <a:ea typeface="微软雅黑" panose="020B0503020204020204" pitchFamily="34" charset="-122"/>
                <a:sym typeface="+mn-ea"/>
              </a:rPr>
              <a:t>10mm+1.52PVB+10mm Low E</a:t>
            </a:r>
            <a:endParaRPr lang="en-US" altLang="en-US" b="1" dirty="0">
              <a:solidFill>
                <a:srgbClr val="035295"/>
              </a:solidFill>
              <a:latin typeface="+mn-lt"/>
              <a:ea typeface="微软雅黑" panose="020B0503020204020204" pitchFamily="34" charset="-122"/>
            </a:endParaRPr>
          </a:p>
          <a:p>
            <a:r>
              <a:rPr lang="en-US" altLang="en-US" b="1" dirty="0">
                <a:solidFill>
                  <a:srgbClr val="035295"/>
                </a:solidFill>
                <a:latin typeface="+mn-lt"/>
                <a:ea typeface="微软雅黑" panose="020B0503020204020204" pitchFamily="34" charset="-122"/>
                <a:sym typeface="+mn-ea"/>
              </a:rPr>
              <a:t>+12A+10mm</a:t>
            </a:r>
            <a:endParaRPr lang="zh-CN" altLang="en-US" b="1" dirty="0">
              <a:solidFill>
                <a:srgbClr val="035295"/>
              </a:solidFill>
              <a:latin typeface="+mn-lt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 noChangeArrowheads="1"/>
          </p:cNvSpPr>
          <p:nvPr>
            <p:ph type="ctrTitle"/>
          </p:nvPr>
        </p:nvSpPr>
        <p:spPr>
          <a:xfrm>
            <a:off x="4718050" y="276225"/>
            <a:ext cx="4391025" cy="776288"/>
          </a:xfrm>
          <a:noFill/>
        </p:spPr>
        <p:txBody>
          <a:bodyPr/>
          <a:lstStyle/>
          <a:p>
            <a:r>
              <a:rPr lang="zh-CN" altLang="en-US" sz="3600" dirty="0">
                <a:latin typeface="+mn-lt"/>
              </a:rPr>
              <a:t>Bangladesh</a:t>
            </a:r>
          </a:p>
        </p:txBody>
      </p:sp>
      <p:sp>
        <p:nvSpPr>
          <p:cNvPr id="88067" name="Content Placeholder 2"/>
          <p:cNvSpPr>
            <a:spLocks noGrp="1" noChangeArrowheads="1"/>
          </p:cNvSpPr>
          <p:nvPr>
            <p:ph type="subTitle" idx="1"/>
          </p:nvPr>
        </p:nvSpPr>
        <p:spPr>
          <a:xfrm>
            <a:off x="323850" y="1052513"/>
            <a:ext cx="4546600" cy="604837"/>
          </a:xfrm>
          <a:noFill/>
        </p:spPr>
        <p:txBody>
          <a:bodyPr/>
          <a:lstStyle/>
          <a:p>
            <a:r>
              <a:rPr lang="zh-CN" altLang="en-US" sz="2600" b="0" dirty="0"/>
              <a:t>Simple Tree(Leed project)</a:t>
            </a:r>
          </a:p>
        </p:txBody>
      </p:sp>
      <p:pic>
        <p:nvPicPr>
          <p:cNvPr id="88068" name="Picture 2" descr="C:\Users\User\Desktop\2014092909085877001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57350"/>
            <a:ext cx="4284663" cy="518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069" name="Picture 2" descr="C:\Users\User\Desktop\201409290906404370008.png"/>
          <p:cNvPicPr>
            <a:picLocks noGrp="1"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94288" y="1557338"/>
            <a:ext cx="4014787" cy="528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8070" name="Content Placeholder 2"/>
          <p:cNvSpPr>
            <a:spLocks noGrp="1" noChangeArrowheads="1"/>
          </p:cNvSpPr>
          <p:nvPr/>
        </p:nvSpPr>
        <p:spPr bwMode="auto">
          <a:xfrm>
            <a:off x="4608513" y="1052513"/>
            <a:ext cx="4548187" cy="6048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170" tIns="46990" rIns="90170" bIns="46990" anchor="ctr" anchorCtr="1"/>
          <a:lstStyle/>
          <a:p>
            <a:pPr algn="ctr">
              <a:lnSpc>
                <a:spcPct val="110000"/>
              </a:lnSpc>
              <a:spcBef>
                <a:spcPts val="575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None/>
            </a:pPr>
            <a:r>
              <a:rPr lang="zh-CN" altLang="zh-CN" sz="2600" dirty="0">
                <a:solidFill>
                  <a:srgbClr val="035295"/>
                </a:solidFill>
                <a:latin typeface="+mn-lt"/>
              </a:rPr>
              <a:t>Eastern Housing Ltd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387166" y="1172368"/>
            <a:ext cx="4286250" cy="585788"/>
          </a:xfrm>
        </p:spPr>
        <p:txBody>
          <a:bodyPr/>
          <a:lstStyle/>
          <a:p>
            <a:pPr algn="l"/>
            <a:r>
              <a:rPr lang="en-US" altLang="zh-CN" sz="2400" dirty="0">
                <a:latin typeface="+mn-lt"/>
              </a:rPr>
              <a:t>Mashreq Bank Headquarter</a:t>
            </a:r>
            <a:br>
              <a:rPr lang="en-US" altLang="zh-CN" sz="2400" dirty="0">
                <a:latin typeface="+mn-lt"/>
              </a:rPr>
            </a:br>
            <a:r>
              <a:rPr lang="zh-CN" altLang="zh-CN" sz="2400" dirty="0">
                <a:latin typeface="+mn-lt"/>
              </a:rPr>
              <a:t> Dubai, U.A</a:t>
            </a:r>
            <a:r>
              <a:rPr lang="en-US" altLang="zh-CN" sz="2400" dirty="0">
                <a:latin typeface="+mn-lt"/>
              </a:rPr>
              <a:t>.E (165m tall)</a:t>
            </a:r>
            <a:endParaRPr lang="zh-CN" altLang="zh-CN" sz="2400" dirty="0">
              <a:latin typeface="+mn-lt"/>
            </a:endParaRPr>
          </a:p>
        </p:txBody>
      </p:sp>
      <p:sp>
        <p:nvSpPr>
          <p:cNvPr id="68611" name="Rectangle 3"/>
          <p:cNvSpPr>
            <a:spLocks noGrp="1" noChangeArrowheads="1"/>
          </p:cNvSpPr>
          <p:nvPr>
            <p:ph idx="1"/>
          </p:nvPr>
        </p:nvSpPr>
        <p:spPr>
          <a:xfrm>
            <a:off x="4345746" y="1235464"/>
            <a:ext cx="4819402" cy="854075"/>
          </a:xfrm>
        </p:spPr>
        <p:txBody>
          <a:bodyPr/>
          <a:lstStyle/>
          <a:p>
            <a:pPr>
              <a:lnSpc>
                <a:spcPct val="100000"/>
              </a:lnSpc>
              <a:buFont typeface="Wingdings" charset="2"/>
              <a:buNone/>
            </a:pPr>
            <a:r>
              <a:rPr lang="zh-CN" altLang="zh-CN" sz="2400" dirty="0"/>
              <a:t>Emirates Park Tower Dubai,</a:t>
            </a:r>
            <a:r>
              <a:rPr lang="zh-CN" altLang="en-US" sz="2400" dirty="0"/>
              <a:t> </a:t>
            </a:r>
            <a:r>
              <a:rPr lang="zh-CN" altLang="zh-CN" sz="2400" dirty="0"/>
              <a:t>U.A.E</a:t>
            </a:r>
          </a:p>
        </p:txBody>
      </p:sp>
      <p:pic>
        <p:nvPicPr>
          <p:cNvPr id="87045" name="Picture 5" descr="Emirates Park Tower, Dubai, U.A.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13" y="1857375"/>
            <a:ext cx="3557587" cy="4660900"/>
          </a:xfrm>
          <a:prstGeom prst="rect">
            <a:avLst/>
          </a:prstGeom>
          <a:noFill/>
          <a:ln>
            <a:noFill/>
          </a:ln>
          <a:effectLst>
            <a:outerShdw blurRad="635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3" name="图片 5" descr="mashreq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57375"/>
            <a:ext cx="3514477" cy="464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862830" y="287020"/>
            <a:ext cx="3785235" cy="5861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170" tIns="46990" rIns="90170" bIns="90170" numCol="1" anchor="ctr" anchorCtr="0" compatLnSpc="1"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rgbClr val="035295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35295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35295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35295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35295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35295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35295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35295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35295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3200" dirty="0">
                <a:latin typeface="Arial" panose="020B0604020202020204" pitchFamily="34" charset="0"/>
              </a:rPr>
              <a:t>Dubai, U.A.E</a:t>
            </a:r>
          </a:p>
        </p:txBody>
      </p:sp>
    </p:spTree>
    <p:extLst>
      <p:ext uri="{BB962C8B-B14F-4D97-AF65-F5344CB8AC3E}">
        <p14:creationId xmlns:p14="http://schemas.microsoft.com/office/powerpoint/2010/main" val="19575813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27940" y="926465"/>
            <a:ext cx="6189980" cy="575945"/>
          </a:xfrm>
        </p:spPr>
        <p:txBody>
          <a:bodyPr/>
          <a:lstStyle/>
          <a:p>
            <a:pPr algn="l"/>
            <a:r>
              <a:rPr lang="en-US" altLang="zh-CN" sz="3200" b="0" dirty="0"/>
              <a:t> National Convention Center (2011)</a:t>
            </a:r>
            <a:endParaRPr lang="zh-CN" altLang="en-US" sz="3200" b="0" dirty="0"/>
          </a:p>
        </p:txBody>
      </p:sp>
      <p:pic>
        <p:nvPicPr>
          <p:cNvPr id="4" name="图片 3" descr="Qatar National Convention Center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70" y="1556385"/>
            <a:ext cx="4671060" cy="38258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97730" y="2016125"/>
            <a:ext cx="444563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35295"/>
                </a:solidFill>
                <a:latin typeface="+mn-lt"/>
                <a:ea typeface="+mj-ea"/>
                <a:cs typeface="+mj-cs"/>
              </a:rPr>
              <a:t>Developer: Qatar Foundation</a:t>
            </a:r>
            <a:endParaRPr lang="zh-CN" altLang="zh-CN" sz="2000" dirty="0">
              <a:solidFill>
                <a:srgbClr val="035295"/>
              </a:solidFill>
              <a:latin typeface="+mn-lt"/>
              <a:ea typeface="+mj-ea"/>
              <a:cs typeface="+mj-cs"/>
            </a:endParaRPr>
          </a:p>
          <a:p>
            <a:r>
              <a:rPr lang="en-US" altLang="zh-CN" sz="2000" dirty="0">
                <a:solidFill>
                  <a:srgbClr val="035295"/>
                </a:solidFill>
                <a:latin typeface="+mn-lt"/>
                <a:ea typeface="+mj-ea"/>
                <a:cs typeface="+mj-cs"/>
              </a:rPr>
              <a:t>Lead Contractor: Baytur Construction</a:t>
            </a:r>
          </a:p>
          <a:p>
            <a:endParaRPr lang="zh-CN" altLang="zh-CN" sz="2000" dirty="0">
              <a:solidFill>
                <a:srgbClr val="035295"/>
              </a:solidFill>
              <a:latin typeface="+mn-lt"/>
              <a:ea typeface="+mj-ea"/>
              <a:cs typeface="+mj-cs"/>
            </a:endParaRPr>
          </a:p>
          <a:p>
            <a:r>
              <a:rPr lang="en-US" altLang="zh-CN" sz="2000" dirty="0">
                <a:solidFill>
                  <a:srgbClr val="035295"/>
                </a:solidFill>
                <a:latin typeface="+mn-lt"/>
                <a:ea typeface="+mj-ea"/>
                <a:cs typeface="+mj-cs"/>
              </a:rPr>
              <a:t>SS811 Silicone Weather Proofing Sealant</a:t>
            </a:r>
            <a:endParaRPr lang="zh-CN" altLang="zh-CN" sz="2000" dirty="0">
              <a:solidFill>
                <a:srgbClr val="035295"/>
              </a:solidFill>
              <a:latin typeface="+mn-lt"/>
              <a:ea typeface="+mj-ea"/>
              <a:cs typeface="+mj-cs"/>
            </a:endParaRPr>
          </a:p>
          <a:p>
            <a:r>
              <a:rPr lang="en-US" altLang="zh-CN" sz="2000" dirty="0">
                <a:solidFill>
                  <a:srgbClr val="035295"/>
                </a:solidFill>
                <a:latin typeface="+mn-lt"/>
                <a:ea typeface="+mj-ea"/>
                <a:cs typeface="+mj-cs"/>
              </a:rPr>
              <a:t>SS621 Silicone Structural Sealant</a:t>
            </a:r>
            <a:endParaRPr lang="zh-CN" altLang="zh-CN" sz="2000" dirty="0">
              <a:solidFill>
                <a:srgbClr val="035295"/>
              </a:solidFill>
              <a:latin typeface="+mn-lt"/>
              <a:ea typeface="+mj-ea"/>
              <a:cs typeface="+mj-cs"/>
            </a:endParaRPr>
          </a:p>
          <a:p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766560" y="149860"/>
            <a:ext cx="1480185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4000" b="1" dirty="0">
                <a:solidFill>
                  <a:srgbClr val="035295"/>
                </a:solidFill>
                <a:latin typeface="+mj-lt"/>
                <a:ea typeface="+mj-ea"/>
                <a:cs typeface="+mj-cs"/>
                <a:sym typeface="+mn-ea"/>
              </a:rPr>
              <a:t>Qatar</a:t>
            </a:r>
            <a:endParaRPr lang="en-US" altLang="zh-CN" sz="4000" b="1" dirty="0">
              <a:solidFill>
                <a:srgbClr val="035295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209405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4" descr="10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8928" y="1628800"/>
            <a:ext cx="4414174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827" name="Rectangle 5"/>
          <p:cNvSpPr>
            <a:spLocks noGrp="1" noChangeArrowheads="1"/>
          </p:cNvSpPr>
          <p:nvPr/>
        </p:nvSpPr>
        <p:spPr bwMode="auto">
          <a:xfrm>
            <a:off x="4623102" y="2132856"/>
            <a:ext cx="2411760" cy="800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r"/>
            <a:endParaRPr lang="en-US" altLang="zh-CN" sz="2000" dirty="0">
              <a:solidFill>
                <a:srgbClr val="035295"/>
              </a:solidFill>
            </a:endParaRPr>
          </a:p>
          <a:p>
            <a:pPr algn="r"/>
            <a:r>
              <a:rPr lang="zh-CN" altLang="en-US" sz="2800" b="1" dirty="0">
                <a:solidFill>
                  <a:srgbClr val="035295"/>
                </a:solidFill>
                <a:latin typeface="+mn-lt"/>
              </a:rPr>
              <a:t>NewYork 100</a:t>
            </a:r>
          </a:p>
          <a:p>
            <a:r>
              <a:rPr lang="zh-CN" altLang="zh-CN" sz="2000" dirty="0"/>
              <a:t> </a:t>
            </a:r>
            <a:endParaRPr lang="zh-CN" altLang="en-US" sz="2000" dirty="0">
              <a:solidFill>
                <a:srgbClr val="035295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88024" y="3068841"/>
            <a:ext cx="446449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35295"/>
                </a:solidFill>
                <a:latin typeface="+mn-lt"/>
                <a:ea typeface="+mn-ea"/>
              </a:rPr>
              <a:t>Contractor: Gothem Greenwich Contraction Co., LLC</a:t>
            </a:r>
            <a:endParaRPr lang="zh-CN" altLang="zh-CN" sz="2000" dirty="0">
              <a:solidFill>
                <a:srgbClr val="035295"/>
              </a:solidFill>
              <a:latin typeface="+mn-lt"/>
              <a:ea typeface="+mn-ea"/>
            </a:endParaRPr>
          </a:p>
          <a:p>
            <a:r>
              <a:rPr lang="en-US" altLang="zh-CN" sz="2000" dirty="0">
                <a:solidFill>
                  <a:srgbClr val="035295"/>
                </a:solidFill>
                <a:latin typeface="+mn-lt"/>
                <a:ea typeface="+mn-ea"/>
              </a:rPr>
              <a:t>Design: Ateliers Jean Nouvel   </a:t>
            </a:r>
            <a:endParaRPr lang="zh-CN" altLang="zh-CN" sz="2000" dirty="0">
              <a:solidFill>
                <a:srgbClr val="035295"/>
              </a:solidFill>
              <a:latin typeface="+mn-lt"/>
              <a:ea typeface="+mn-ea"/>
            </a:endParaRPr>
          </a:p>
          <a:p>
            <a:r>
              <a:rPr lang="en-US" altLang="zh-CN" sz="2000" dirty="0">
                <a:solidFill>
                  <a:srgbClr val="035295"/>
                </a:solidFill>
                <a:latin typeface="+mn-lt"/>
                <a:ea typeface="+mn-ea"/>
              </a:rPr>
              <a:t>SS611 Silicone Weather Proofing Sealant</a:t>
            </a:r>
            <a:endParaRPr lang="zh-CN" altLang="en-US" sz="2000" dirty="0">
              <a:solidFill>
                <a:srgbClr val="035295"/>
              </a:solidFill>
              <a:latin typeface="+mn-lt"/>
              <a:ea typeface="+mn-ea"/>
            </a:endParaRPr>
          </a:p>
          <a:p>
            <a:endParaRPr lang="zh-CN" altLang="en-US" dirty="0"/>
          </a:p>
        </p:txBody>
      </p:sp>
      <p:sp>
        <p:nvSpPr>
          <p:cNvPr id="6" name="Rectangle 5"/>
          <p:cNvSpPr>
            <a:spLocks noGrp="1" noChangeArrowheads="1"/>
          </p:cNvSpPr>
          <p:nvPr/>
        </p:nvSpPr>
        <p:spPr bwMode="auto">
          <a:xfrm>
            <a:off x="5940152" y="148630"/>
            <a:ext cx="2736304" cy="800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r"/>
            <a:endParaRPr lang="en-US" altLang="zh-CN" sz="2000" dirty="0">
              <a:solidFill>
                <a:srgbClr val="035295"/>
              </a:solidFill>
            </a:endParaRPr>
          </a:p>
          <a:p>
            <a:pPr algn="ctr"/>
            <a:r>
              <a:rPr lang="en-US" altLang="zh-CN" sz="2800" b="1" dirty="0">
                <a:solidFill>
                  <a:srgbClr val="035295"/>
                </a:solidFill>
                <a:latin typeface="+mn-lt"/>
              </a:rPr>
              <a:t>America</a:t>
            </a:r>
            <a:r>
              <a:rPr lang="zh-CN" altLang="en-US" sz="2800" b="1" dirty="0">
                <a:solidFill>
                  <a:srgbClr val="035295"/>
                </a:solidFill>
                <a:latin typeface="+mn-lt"/>
              </a:rPr>
              <a:t> </a:t>
            </a:r>
            <a:r>
              <a:rPr lang="en-US" altLang="zh-CN" sz="2800" b="1" dirty="0">
                <a:solidFill>
                  <a:srgbClr val="035295"/>
                </a:solidFill>
                <a:latin typeface="+mn-lt"/>
              </a:rPr>
              <a:t>Project</a:t>
            </a:r>
            <a:endParaRPr lang="zh-CN" altLang="en-US" sz="2800" b="1" dirty="0">
              <a:solidFill>
                <a:srgbClr val="035295"/>
              </a:solidFill>
              <a:latin typeface="+mn-lt"/>
            </a:endParaRPr>
          </a:p>
          <a:p>
            <a:r>
              <a:rPr lang="zh-CN" altLang="zh-CN" sz="2000" dirty="0"/>
              <a:t> </a:t>
            </a:r>
            <a:endParaRPr lang="zh-CN" altLang="en-US" sz="2000" dirty="0">
              <a:solidFill>
                <a:srgbClr val="0352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1990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标题 1"/>
          <p:cNvSpPr>
            <a:spLocks noGrp="1"/>
          </p:cNvSpPr>
          <p:nvPr>
            <p:ph type="title"/>
          </p:nvPr>
        </p:nvSpPr>
        <p:spPr>
          <a:xfrm>
            <a:off x="-42608" y="1496485"/>
            <a:ext cx="5040559" cy="720080"/>
          </a:xfrm>
        </p:spPr>
        <p:txBody>
          <a:bodyPr/>
          <a:lstStyle/>
          <a:p>
            <a:pPr algn="l"/>
            <a:r>
              <a:rPr lang="en-US" altLang="zh-CN" sz="2000" dirty="0"/>
              <a:t>African Union Conference Center-</a:t>
            </a:r>
            <a:r>
              <a:rPr lang="en-US" altLang="zh-CN" sz="2000" dirty="0">
                <a:sym typeface="+mn-ea"/>
              </a:rPr>
              <a:t>Ethiopia</a:t>
            </a:r>
            <a:endParaRPr kumimoji="1" lang="zh-CN" altLang="en-US" sz="2000" dirty="0"/>
          </a:p>
        </p:txBody>
      </p:sp>
      <p:pic>
        <p:nvPicPr>
          <p:cNvPr id="91139" name="图片 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13259"/>
            <a:ext cx="5003225" cy="3462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97951" y="1843768"/>
            <a:ext cx="4146049" cy="4146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标题 1"/>
          <p:cNvSpPr txBox="1">
            <a:spLocks/>
          </p:cNvSpPr>
          <p:nvPr/>
        </p:nvSpPr>
        <p:spPr bwMode="auto">
          <a:xfrm>
            <a:off x="5796136" y="1208127"/>
            <a:ext cx="3024336" cy="6647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170" tIns="46990" rIns="90170" bIns="90170" numCol="1" anchor="ctr" anchorCtr="0" compatLnSpc="1"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rgbClr val="035295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35295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35295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35295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35295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35295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35295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35295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35295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sz="2800" dirty="0"/>
              <a:t> </a:t>
            </a:r>
            <a:r>
              <a:rPr lang="en-US" altLang="zh-CN" sz="2000" dirty="0"/>
              <a:t>PSPF Tower-</a:t>
            </a:r>
            <a:r>
              <a:rPr lang="en-US" altLang="zh-CN" sz="2000" dirty="0">
                <a:sym typeface="+mn-ea"/>
              </a:rPr>
              <a:t>Tanzanian</a:t>
            </a:r>
            <a:endParaRPr kumimoji="1" lang="zh-CN" altLang="en-US" sz="2800" dirty="0"/>
          </a:p>
        </p:txBody>
      </p:sp>
      <p:sp>
        <p:nvSpPr>
          <p:cNvPr id="8" name="标题 1"/>
          <p:cNvSpPr txBox="1">
            <a:spLocks/>
          </p:cNvSpPr>
          <p:nvPr/>
        </p:nvSpPr>
        <p:spPr bwMode="auto">
          <a:xfrm>
            <a:off x="5148064" y="188640"/>
            <a:ext cx="3754636" cy="9416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170" tIns="46990" rIns="90170" bIns="90170" numCol="1" anchor="ctr" anchorCtr="0" compatLnSpc="1"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rgbClr val="035295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35295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35295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35295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35295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35295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35295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35295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35295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Africa</a:t>
            </a:r>
            <a:r>
              <a:rPr lang="zh-CN" altLang="en-US" dirty="0"/>
              <a:t> </a:t>
            </a:r>
            <a:r>
              <a:rPr lang="en-US" altLang="zh-CN" dirty="0"/>
              <a:t>projects</a:t>
            </a:r>
            <a:endParaRPr lang="zh-CN" alt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标题 1"/>
          <p:cNvSpPr>
            <a:spLocks noGrp="1"/>
          </p:cNvSpPr>
          <p:nvPr>
            <p:ph type="title"/>
          </p:nvPr>
        </p:nvSpPr>
        <p:spPr>
          <a:xfrm>
            <a:off x="281875" y="1357229"/>
            <a:ext cx="3909695" cy="851535"/>
          </a:xfrm>
        </p:spPr>
        <p:txBody>
          <a:bodyPr/>
          <a:lstStyle/>
          <a:p>
            <a:pPr algn="l"/>
            <a:r>
              <a:rPr lang="en-US" altLang="zh-CN" sz="2400" dirty="0" err="1"/>
              <a:t>Parque</a:t>
            </a:r>
            <a:r>
              <a:rPr lang="en-US" altLang="zh-CN" sz="2400" dirty="0"/>
              <a:t> Titanium-Chile</a:t>
            </a:r>
            <a:endParaRPr kumimoji="1" lang="zh-CN" altLang="en-US" sz="2400" dirty="0"/>
          </a:p>
        </p:txBody>
      </p:sp>
      <p:pic>
        <p:nvPicPr>
          <p:cNvPr id="3" name="图片 2" descr="微信截图_201710222354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2" y="2060848"/>
            <a:ext cx="4429363" cy="306428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72000" y="260648"/>
            <a:ext cx="5487780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ES" altLang="zh-CN" sz="2800" b="1" dirty="0">
                <a:solidFill>
                  <a:srgbClr val="035295"/>
                </a:solidFill>
                <a:latin typeface="+mj-lt"/>
                <a:ea typeface="+mj-ea"/>
                <a:cs typeface="+mj-cs"/>
                <a:sym typeface="+mn-ea"/>
              </a:rPr>
              <a:t>Proyectos de América del Sur
</a:t>
            </a:r>
            <a:endParaRPr lang="en-US" altLang="zh-CN" sz="2800" b="1" dirty="0">
              <a:solidFill>
                <a:srgbClr val="035295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图片 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1999" y="2060848"/>
            <a:ext cx="4595803" cy="3064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标题 1"/>
          <p:cNvSpPr txBox="1">
            <a:spLocks/>
          </p:cNvSpPr>
          <p:nvPr/>
        </p:nvSpPr>
        <p:spPr bwMode="auto">
          <a:xfrm>
            <a:off x="4860032" y="1245675"/>
            <a:ext cx="3740988" cy="8248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170" tIns="46990" rIns="90170" bIns="90170" numCol="1" anchor="ctr" anchorCtr="0" compatLnSpc="1"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rgbClr val="035295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35295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35295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35295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35295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35295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35295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35295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35295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sz="2400" dirty="0"/>
              <a:t>South American Countries </a:t>
            </a:r>
          </a:p>
          <a:p>
            <a:pPr algn="l"/>
            <a:r>
              <a:rPr lang="en-US" altLang="zh-CN" sz="2400" dirty="0"/>
              <a:t>Union Building</a:t>
            </a:r>
            <a:r>
              <a:rPr lang="en-US" altLang="zh-CN" sz="2400" dirty="0">
                <a:sym typeface="+mn-ea"/>
              </a:rPr>
              <a:t>-Ecuador</a:t>
            </a:r>
            <a:endParaRPr kumimoji="1" lang="zh-CN" alt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994D806-8213-4645-824B-74993C6C5C62}"/>
              </a:ext>
            </a:extLst>
          </p:cNvPr>
          <p:cNvSpPr/>
          <p:nvPr/>
        </p:nvSpPr>
        <p:spPr bwMode="auto">
          <a:xfrm>
            <a:off x="176687" y="1412776"/>
            <a:ext cx="8859809" cy="2259841"/>
          </a:xfrm>
          <a:prstGeom prst="rect">
            <a:avLst/>
          </a:prstGeom>
          <a:solidFill>
            <a:srgbClr val="7FC4E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4" name="TextBox 18"/>
          <p:cNvSpPr>
            <a:spLocks noChangeArrowheads="1"/>
          </p:cNvSpPr>
          <p:nvPr/>
        </p:nvSpPr>
        <p:spPr bwMode="auto">
          <a:xfrm>
            <a:off x="-30309" y="911956"/>
            <a:ext cx="9009873" cy="120032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es-ES" altLang="zh-CN" sz="3600" dirty="0">
                <a:solidFill>
                  <a:srgbClr val="035295"/>
                </a:solidFill>
                <a:latin typeface="+mn-lt"/>
                <a:ea typeface="+mn-ea"/>
                <a:sym typeface="微软雅黑" panose="020B0503020204020204" pitchFamily="34" charset="-122"/>
              </a:rPr>
              <a:t>Soluciones de sellador de construcción
</a:t>
            </a:r>
            <a:endParaRPr lang="zh-CN" altLang="en-US" sz="3600" dirty="0">
              <a:solidFill>
                <a:srgbClr val="035295"/>
              </a:solidFill>
              <a:latin typeface="+mn-lt"/>
              <a:ea typeface="+mn-ea"/>
              <a:sym typeface="微软雅黑" panose="020B0503020204020204" pitchFamily="34" charset="-122"/>
            </a:endParaRPr>
          </a:p>
        </p:txBody>
      </p:sp>
      <p:sp>
        <p:nvSpPr>
          <p:cNvPr id="8203" name="TextBox 24"/>
          <p:cNvSpPr>
            <a:spLocks noChangeArrowheads="1"/>
          </p:cNvSpPr>
          <p:nvPr/>
        </p:nvSpPr>
        <p:spPr bwMode="auto">
          <a:xfrm>
            <a:off x="7113527" y="2937267"/>
            <a:ext cx="1755775" cy="1015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rgbClr val="035295"/>
                </a:solidFill>
                <a:latin typeface="+mn-lt"/>
                <a:ea typeface="+mn-ea"/>
                <a:sym typeface="微软雅黑" panose="020B0503020204020204" pitchFamily="34" charset="-122"/>
              </a:rPr>
              <a:t>Especial
</a:t>
            </a:r>
            <a:r>
              <a:rPr lang="en-US" altLang="zh-CN" sz="2000" dirty="0" err="1">
                <a:solidFill>
                  <a:srgbClr val="035295"/>
                </a:solidFill>
                <a:latin typeface="+mn-lt"/>
                <a:ea typeface="+mn-ea"/>
                <a:sym typeface="微软雅黑" panose="020B0503020204020204" pitchFamily="34" charset="-122"/>
              </a:rPr>
              <a:t>Aplicaciones</a:t>
            </a:r>
            <a:r>
              <a:rPr lang="en-US" altLang="zh-CN" sz="2000" dirty="0">
                <a:solidFill>
                  <a:srgbClr val="035295"/>
                </a:solidFill>
                <a:latin typeface="+mn-lt"/>
                <a:ea typeface="+mn-ea"/>
                <a:sym typeface="微软雅黑" panose="020B0503020204020204" pitchFamily="34" charset="-122"/>
              </a:rPr>
              <a:t>
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15435F6-BE59-4430-8B57-E3FBF611C8B0}"/>
              </a:ext>
            </a:extLst>
          </p:cNvPr>
          <p:cNvGrpSpPr/>
          <p:nvPr/>
        </p:nvGrpSpPr>
        <p:grpSpPr>
          <a:xfrm>
            <a:off x="176687" y="1601069"/>
            <a:ext cx="8558236" cy="2344792"/>
            <a:chOff x="334939" y="2970213"/>
            <a:chExt cx="8558236" cy="2344792"/>
          </a:xfrm>
        </p:grpSpPr>
        <p:pic>
          <p:nvPicPr>
            <p:cNvPr id="8195" name="图片 8" descr="u=918172971,3457327833&amp;fm=21&amp;gp=0.jpg"/>
            <p:cNvPicPr>
              <a:picLocks noChangeAspect="1" noChangeArrowheads="1"/>
            </p:cNvPicPr>
            <p:nvPr/>
          </p:nvPicPr>
          <p:blipFill>
            <a:blip r:embed="rId2" cstate="print"/>
            <a:srcRect t="7321"/>
            <a:stretch>
              <a:fillRect/>
            </a:stretch>
          </p:blipFill>
          <p:spPr bwMode="auto">
            <a:xfrm>
              <a:off x="2124075" y="2997200"/>
              <a:ext cx="1385888" cy="1106488"/>
            </a:xfrm>
            <a:prstGeom prst="rect">
              <a:avLst/>
            </a:prstGeom>
            <a:solidFill>
              <a:srgbClr val="EDEDED"/>
            </a:solidFill>
            <a:ln w="9525">
              <a:noFill/>
              <a:miter lim="800000"/>
              <a:headEnd/>
              <a:tailEnd/>
            </a:ln>
          </p:spPr>
        </p:pic>
        <p:pic>
          <p:nvPicPr>
            <p:cNvPr id="8196" name="图片 9" descr="图片2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24300" y="2970213"/>
              <a:ext cx="1314450" cy="1071562"/>
            </a:xfrm>
            <a:prstGeom prst="rect">
              <a:avLst/>
            </a:prstGeom>
            <a:solidFill>
              <a:srgbClr val="EDEDED"/>
            </a:solidFill>
            <a:ln w="9525">
              <a:noFill/>
              <a:miter lim="800000"/>
              <a:headEnd/>
              <a:tailEnd/>
            </a:ln>
          </p:spPr>
        </p:pic>
        <p:pic>
          <p:nvPicPr>
            <p:cNvPr id="8197" name="Picture 2" descr="c:\users\b\appdata\roaming\360se6\User Data\temp\u=3149132673,2674784856&amp;fm=21&amp;gp=0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31800" y="3001963"/>
              <a:ext cx="1385888" cy="1008062"/>
            </a:xfrm>
            <a:prstGeom prst="rect">
              <a:avLst/>
            </a:prstGeom>
            <a:solidFill>
              <a:srgbClr val="EDEDED"/>
            </a:solidFill>
            <a:ln w="9525">
              <a:noFill/>
              <a:miter lim="800000"/>
              <a:headEnd/>
              <a:tailEnd/>
            </a:ln>
          </p:spPr>
        </p:pic>
        <p:pic>
          <p:nvPicPr>
            <p:cNvPr id="8198" name="Picture 4" descr="c:\users\b\appdata\roaming\360se6\User Data\temp\u=1188785894,445741887&amp;fm=21&amp;gp=0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653088" y="3028950"/>
              <a:ext cx="1385887" cy="954088"/>
            </a:xfrm>
            <a:prstGeom prst="rect">
              <a:avLst/>
            </a:prstGeom>
            <a:solidFill>
              <a:srgbClr val="EDEDED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8199" name="TextBox 20"/>
            <p:cNvSpPr>
              <a:spLocks noChangeArrowheads="1"/>
            </p:cNvSpPr>
            <p:nvPr/>
          </p:nvSpPr>
          <p:spPr bwMode="auto">
            <a:xfrm>
              <a:off x="334939" y="4314825"/>
              <a:ext cx="1579609" cy="70788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altLang="zh-CN" sz="2000" dirty="0" err="1">
                  <a:solidFill>
                    <a:srgbClr val="035295"/>
                  </a:solidFill>
                  <a:latin typeface="+mn-lt"/>
                  <a:ea typeface="+mn-ea"/>
                  <a:sym typeface="微软雅黑" panose="020B0503020204020204" pitchFamily="34" charset="-122"/>
                </a:rPr>
                <a:t>Muro</a:t>
              </a:r>
              <a:r>
                <a:rPr lang="en-US" altLang="zh-CN" sz="2000" dirty="0">
                  <a:solidFill>
                    <a:srgbClr val="035295"/>
                  </a:solidFill>
                  <a:latin typeface="+mn-lt"/>
                  <a:ea typeface="+mn-ea"/>
                  <a:sym typeface="微软雅黑" panose="020B0503020204020204" pitchFamily="34" charset="-122"/>
                </a:rPr>
                <a:t> </a:t>
              </a:r>
              <a:r>
                <a:rPr lang="en-US" altLang="zh-CN" sz="2000" dirty="0" err="1">
                  <a:solidFill>
                    <a:srgbClr val="035295"/>
                  </a:solidFill>
                  <a:latin typeface="+mn-lt"/>
                  <a:ea typeface="+mn-ea"/>
                  <a:sym typeface="微软雅黑" panose="020B0503020204020204" pitchFamily="34" charset="-122"/>
                </a:rPr>
                <a:t>cortina</a:t>
              </a:r>
              <a:r>
                <a:rPr lang="en-US" altLang="zh-CN" sz="2000" dirty="0">
                  <a:solidFill>
                    <a:srgbClr val="035295"/>
                  </a:solidFill>
                  <a:latin typeface="+mn-lt"/>
                  <a:ea typeface="+mn-ea"/>
                  <a:sym typeface="微软雅黑" panose="020B0503020204020204" pitchFamily="34" charset="-122"/>
                </a:rPr>
                <a:t>
</a:t>
              </a:r>
              <a:endParaRPr lang="zh-CN" altLang="en-US" sz="2000" dirty="0">
                <a:solidFill>
                  <a:srgbClr val="035295"/>
                </a:solidFill>
                <a:latin typeface="+mn-lt"/>
                <a:ea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8200" name="TextBox 22"/>
            <p:cNvSpPr>
              <a:spLocks noChangeArrowheads="1"/>
            </p:cNvSpPr>
            <p:nvPr/>
          </p:nvSpPr>
          <p:spPr bwMode="auto">
            <a:xfrm>
              <a:off x="1783788" y="4285563"/>
              <a:ext cx="2050708" cy="70788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000" dirty="0" err="1">
                  <a:solidFill>
                    <a:srgbClr val="035295"/>
                  </a:solidFill>
                  <a:latin typeface="+mn-lt"/>
                  <a:ea typeface="+mn-ea"/>
                  <a:sym typeface="微软雅黑" panose="020B0503020204020204" pitchFamily="34" charset="-122"/>
                </a:rPr>
                <a:t>Vidrio</a:t>
              </a:r>
              <a:r>
                <a:rPr lang="en-US" altLang="zh-CN" sz="2000" dirty="0">
                  <a:solidFill>
                    <a:srgbClr val="035295"/>
                  </a:solidFill>
                  <a:latin typeface="+mn-lt"/>
                  <a:ea typeface="+mn-ea"/>
                  <a:sym typeface="微软雅黑" panose="020B0503020204020204" pitchFamily="34" charset="-122"/>
                </a:rPr>
                <a:t> </a:t>
              </a:r>
              <a:r>
                <a:rPr lang="en-US" altLang="zh-CN" sz="2000" dirty="0" err="1">
                  <a:solidFill>
                    <a:srgbClr val="035295"/>
                  </a:solidFill>
                  <a:latin typeface="+mn-lt"/>
                  <a:ea typeface="+mn-ea"/>
                  <a:sym typeface="微软雅黑" panose="020B0503020204020204" pitchFamily="34" charset="-122"/>
                </a:rPr>
                <a:t>aislante</a:t>
              </a:r>
              <a:r>
                <a:rPr lang="en-US" altLang="zh-CN" sz="2000" dirty="0">
                  <a:solidFill>
                    <a:srgbClr val="035295"/>
                  </a:solidFill>
                  <a:latin typeface="+mn-lt"/>
                  <a:ea typeface="+mn-ea"/>
                  <a:sym typeface="微软雅黑" panose="020B0503020204020204" pitchFamily="34" charset="-122"/>
                </a:rPr>
                <a:t>
</a:t>
              </a:r>
              <a:endParaRPr lang="zh-CN" altLang="en-US" sz="2000" dirty="0">
                <a:solidFill>
                  <a:srgbClr val="035295"/>
                </a:solidFill>
                <a:latin typeface="+mn-lt"/>
                <a:ea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8201" name="TextBox 23"/>
            <p:cNvSpPr>
              <a:spLocks noChangeArrowheads="1"/>
            </p:cNvSpPr>
            <p:nvPr/>
          </p:nvSpPr>
          <p:spPr bwMode="auto">
            <a:xfrm>
              <a:off x="3964784" y="4299342"/>
              <a:ext cx="1245854" cy="101566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altLang="zh-CN" sz="2000" dirty="0" err="1">
                  <a:solidFill>
                    <a:srgbClr val="035295"/>
                  </a:solidFill>
                  <a:latin typeface="+mn-lt"/>
                  <a:ea typeface="+mn-ea"/>
                  <a:sym typeface="微软雅黑" panose="020B0503020204020204" pitchFamily="34" charset="-122"/>
                </a:rPr>
                <a:t>Puertas</a:t>
              </a:r>
              <a:r>
                <a:rPr lang="en-US" altLang="zh-CN" sz="2000" dirty="0">
                  <a:solidFill>
                    <a:srgbClr val="035295"/>
                  </a:solidFill>
                  <a:latin typeface="+mn-lt"/>
                  <a:ea typeface="+mn-ea"/>
                  <a:sym typeface="微软雅黑" panose="020B0503020204020204" pitchFamily="34" charset="-122"/>
                </a:rPr>
                <a:t> y </a:t>
              </a:r>
              <a:r>
                <a:rPr lang="en-US" altLang="zh-CN" sz="2000" dirty="0" err="1">
                  <a:solidFill>
                    <a:srgbClr val="035295"/>
                  </a:solidFill>
                  <a:latin typeface="+mn-lt"/>
                  <a:ea typeface="+mn-ea"/>
                  <a:sym typeface="微软雅黑" panose="020B0503020204020204" pitchFamily="34" charset="-122"/>
                </a:rPr>
                <a:t>ventanas</a:t>
              </a:r>
              <a:r>
                <a:rPr lang="en-US" altLang="zh-CN" sz="2000" dirty="0">
                  <a:solidFill>
                    <a:srgbClr val="035295"/>
                  </a:solidFill>
                  <a:latin typeface="+mn-lt"/>
                  <a:ea typeface="+mn-ea"/>
                  <a:sym typeface="微软雅黑" panose="020B0503020204020204" pitchFamily="34" charset="-122"/>
                </a:rPr>
                <a:t>
</a:t>
              </a:r>
              <a:endParaRPr lang="zh-CN" altLang="en-US" sz="2000" dirty="0">
                <a:solidFill>
                  <a:srgbClr val="035295"/>
                </a:solidFill>
                <a:latin typeface="+mn-lt"/>
                <a:ea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8202" name="TextBox 24"/>
            <p:cNvSpPr>
              <a:spLocks noChangeArrowheads="1"/>
            </p:cNvSpPr>
            <p:nvPr/>
          </p:nvSpPr>
          <p:spPr bwMode="auto">
            <a:xfrm>
              <a:off x="5459492" y="4333875"/>
              <a:ext cx="1592104" cy="70788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000" dirty="0" err="1">
                  <a:solidFill>
                    <a:srgbClr val="035295"/>
                  </a:solidFill>
                  <a:latin typeface="+mn-lt"/>
                  <a:ea typeface="+mn-ea"/>
                </a:rPr>
                <a:t>Prefabricados</a:t>
              </a:r>
              <a:endParaRPr lang="en-US" altLang="zh-CN" sz="2000" dirty="0">
                <a:solidFill>
                  <a:srgbClr val="035295"/>
                </a:solidFill>
                <a:latin typeface="+mn-lt"/>
                <a:ea typeface="+mn-ea"/>
              </a:endParaRPr>
            </a:p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rgbClr val="035295"/>
                  </a:solidFill>
                  <a:latin typeface="+mn-lt"/>
                  <a:ea typeface="+mn-ea"/>
                </a:rPr>
                <a:t> </a:t>
              </a:r>
              <a:r>
                <a:rPr lang="en-US" altLang="zh-CN" sz="2000" dirty="0" err="1">
                  <a:solidFill>
                    <a:srgbClr val="035295"/>
                  </a:solidFill>
                  <a:latin typeface="+mn-lt"/>
                  <a:ea typeface="+mn-ea"/>
                </a:rPr>
                <a:t>Sellador</a:t>
              </a:r>
              <a:endParaRPr lang="en-US" altLang="zh-CN" sz="2000" dirty="0">
                <a:solidFill>
                  <a:srgbClr val="035295"/>
                </a:solidFill>
                <a:latin typeface="+mn-lt"/>
                <a:ea typeface="+mn-ea"/>
              </a:endParaRPr>
            </a:p>
          </p:txBody>
        </p:sp>
        <p:pic>
          <p:nvPicPr>
            <p:cNvPr id="8204" name="Picture 1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454900" y="2982913"/>
              <a:ext cx="1438275" cy="1046162"/>
            </a:xfrm>
            <a:prstGeom prst="rect">
              <a:avLst/>
            </a:prstGeom>
            <a:solidFill>
              <a:srgbClr val="EDEDED"/>
            </a:solidFill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14" name="直接连接符 5"/>
          <p:cNvCxnSpPr/>
          <p:nvPr/>
        </p:nvCxnSpPr>
        <p:spPr bwMode="auto">
          <a:xfrm>
            <a:off x="4860032" y="764704"/>
            <a:ext cx="417646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292E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41"/>
          <p:cNvSpPr txBox="1">
            <a:spLocks noChangeArrowheads="1"/>
          </p:cNvSpPr>
          <p:nvPr/>
        </p:nvSpPr>
        <p:spPr bwMode="auto">
          <a:xfrm>
            <a:off x="4703924" y="149926"/>
            <a:ext cx="4488679" cy="10772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1pPr>
            <a:lvl2pPr marL="742950" indent="-285750">
              <a:spcBef>
                <a:spcPts val="375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2pPr>
            <a:lvl3pPr marL="1143000" indent="-228600">
              <a:spcBef>
                <a:spcPts val="375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3pPr>
            <a:lvl4pPr marL="1600200" indent="-228600">
              <a:spcBef>
                <a:spcPts val="375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4pPr>
            <a:lvl5pPr marL="2057400" indent="-228600">
              <a:spcBef>
                <a:spcPts val="375"/>
              </a:spcBef>
              <a:buClr>
                <a:schemeClr val="accent1"/>
              </a:buClr>
              <a:buFont typeface="Wingdings 2" pitchFamily="18" charset="2"/>
              <a:buChar char="o"/>
              <a:defRPr sz="20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o"/>
              <a:defRPr sz="20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o"/>
              <a:defRPr sz="20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o"/>
              <a:defRPr sz="20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o"/>
              <a:defRPr sz="20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itchFamily="34" charset="0"/>
              <a:buNone/>
              <a:defRPr/>
            </a:pPr>
            <a:r>
              <a:rPr lang="en-US" altLang="zh-CN" sz="3200" b="1" dirty="0" err="1">
                <a:solidFill>
                  <a:srgbClr val="035295"/>
                </a:solidFill>
                <a:latin typeface="+mn-lt"/>
                <a:ea typeface="宋体" panose="02010600030101010101" pitchFamily="2" charset="-122"/>
              </a:rPr>
              <a:t>Soluciones</a:t>
            </a:r>
            <a:r>
              <a:rPr lang="en-US" altLang="zh-CN" sz="3200" b="1" dirty="0">
                <a:solidFill>
                  <a:srgbClr val="035295"/>
                </a:solidFill>
                <a:latin typeface="+mn-lt"/>
                <a:ea typeface="宋体" panose="02010600030101010101" pitchFamily="2" charset="-122"/>
              </a:rPr>
              <a:t> de </a:t>
            </a:r>
            <a:r>
              <a:rPr lang="en-US" altLang="zh-CN" sz="3200" b="1" dirty="0" err="1">
                <a:solidFill>
                  <a:srgbClr val="035295"/>
                </a:solidFill>
                <a:latin typeface="+mn-lt"/>
                <a:ea typeface="宋体" panose="02010600030101010101" pitchFamily="2" charset="-122"/>
              </a:rPr>
              <a:t>productos</a:t>
            </a:r>
            <a:r>
              <a:rPr lang="en-US" altLang="zh-CN" sz="3200" b="1" dirty="0">
                <a:solidFill>
                  <a:srgbClr val="035295"/>
                </a:solidFill>
                <a:latin typeface="+mn-lt"/>
                <a:ea typeface="宋体" panose="02010600030101010101" pitchFamily="2" charset="-122"/>
              </a:rPr>
              <a:t>
</a:t>
            </a:r>
            <a:endParaRPr lang="zh-CN" altLang="en-US" sz="3200" b="1" dirty="0">
              <a:solidFill>
                <a:srgbClr val="035295"/>
              </a:solidFill>
              <a:latin typeface="+mn-lt"/>
              <a:ea typeface="宋体" panose="02010600030101010101" pitchFamily="2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2E3CDEA-8FCF-4CDF-B00B-8EE614E193B1}"/>
              </a:ext>
            </a:extLst>
          </p:cNvPr>
          <p:cNvGrpSpPr/>
          <p:nvPr/>
        </p:nvGrpSpPr>
        <p:grpSpPr>
          <a:xfrm>
            <a:off x="-30309" y="3612915"/>
            <a:ext cx="9129582" cy="3065156"/>
            <a:chOff x="0" y="920464"/>
            <a:chExt cx="9129582" cy="3065156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6B871677-8C9D-4E0B-BDAB-C06D87433B41}"/>
                </a:ext>
              </a:extLst>
            </p:cNvPr>
            <p:cNvGrpSpPr/>
            <p:nvPr/>
          </p:nvGrpSpPr>
          <p:grpSpPr>
            <a:xfrm>
              <a:off x="0" y="1789488"/>
              <a:ext cx="7830134" cy="2196132"/>
              <a:chOff x="0" y="1789488"/>
              <a:chExt cx="7830134" cy="2196132"/>
            </a:xfrm>
          </p:grpSpPr>
          <p:sp>
            <p:nvSpPr>
              <p:cNvPr id="23" name="AutoShape 5">
                <a:extLst>
                  <a:ext uri="{FF2B5EF4-FFF2-40B4-BE49-F238E27FC236}">
                    <a16:creationId xmlns:a16="http://schemas.microsoft.com/office/drawing/2014/main" id="{D4BFEAE8-9C27-431D-A11B-5335B90D1B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82" y="1800738"/>
                <a:ext cx="1577890" cy="1255073"/>
              </a:xfrm>
              <a:prstGeom prst="roundRect">
                <a:avLst>
                  <a:gd name="adj" fmla="val 16667"/>
                </a:avLst>
              </a:prstGeom>
              <a:blipFill dpi="0" rotWithShape="0">
                <a:blip r:embed="rId7" cstate="print"/>
                <a:srcRect/>
                <a:stretch>
                  <a:fillRect/>
                </a:stretch>
              </a:blipFill>
              <a:ln w="25400">
                <a:solidFill>
                  <a:srgbClr val="FFFFFF"/>
                </a:solidFill>
                <a:bevel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zh-CN"/>
              </a:p>
            </p:txBody>
          </p:sp>
          <p:sp>
            <p:nvSpPr>
              <p:cNvPr id="24" name="Rectangle 6">
                <a:extLst>
                  <a:ext uri="{FF2B5EF4-FFF2-40B4-BE49-F238E27FC236}">
                    <a16:creationId xmlns:a16="http://schemas.microsoft.com/office/drawing/2014/main" id="{DED6EAF2-2B93-4388-9889-53D0B0DCF2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7523" y="3309812"/>
                <a:ext cx="1821882" cy="67580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zh-CN"/>
              </a:p>
            </p:txBody>
          </p:sp>
          <p:sp>
            <p:nvSpPr>
              <p:cNvPr id="25" name="Rectangle 7">
                <a:extLst>
                  <a:ext uri="{FF2B5EF4-FFF2-40B4-BE49-F238E27FC236}">
                    <a16:creationId xmlns:a16="http://schemas.microsoft.com/office/drawing/2014/main" id="{3336F154-1EED-42CC-8F11-43B3EA1A35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263356"/>
                <a:ext cx="1821882" cy="67580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142240" tIns="142240" rIns="142240" bIns="0"/>
              <a:lstStyle/>
              <a:p>
                <a:pPr algn="ctr" eaLnBrk="1" hangingPunct="1">
                  <a:lnSpc>
                    <a:spcPct val="90000"/>
                  </a:lnSpc>
                  <a:buFont typeface="Arial" panose="020B0604020202020204" pitchFamily="34" charset="0"/>
                  <a:buNone/>
                </a:pPr>
                <a:r>
                  <a:rPr lang="en-US" altLang="zh-CN" sz="2000" dirty="0" err="1">
                    <a:solidFill>
                      <a:srgbClr val="035295"/>
                    </a:solidFill>
                    <a:latin typeface="+mn-lt"/>
                    <a:ea typeface="+mn-ea"/>
                    <a:sym typeface="微软雅黑" panose="020B0503020204020204" pitchFamily="34" charset="-122"/>
                  </a:rPr>
                  <a:t>Poder</a:t>
                </a:r>
                <a:endParaRPr lang="zh-CN" altLang="en-US" sz="2000" dirty="0">
                  <a:solidFill>
                    <a:srgbClr val="035295"/>
                  </a:solidFill>
                  <a:latin typeface="+mn-lt"/>
                  <a:ea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6" name="AutoShape 8">
                <a:extLst>
                  <a:ext uri="{FF2B5EF4-FFF2-40B4-BE49-F238E27FC236}">
                    <a16:creationId xmlns:a16="http://schemas.microsoft.com/office/drawing/2014/main" id="{F9352023-C16D-4379-A88A-FB0739BE1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8214" y="1789488"/>
                <a:ext cx="1646561" cy="1255073"/>
              </a:xfrm>
              <a:prstGeom prst="roundRect">
                <a:avLst>
                  <a:gd name="adj" fmla="val 16667"/>
                </a:avLst>
              </a:prstGeom>
              <a:blipFill dpi="0" rotWithShape="0">
                <a:blip r:embed="rId8" cstate="print"/>
                <a:srcRect/>
                <a:stretch>
                  <a:fillRect/>
                </a:stretch>
              </a:blipFill>
              <a:ln w="25400">
                <a:solidFill>
                  <a:srgbClr val="FFFFFF"/>
                </a:solidFill>
                <a:bevel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zh-CN"/>
              </a:p>
            </p:txBody>
          </p:sp>
          <p:sp>
            <p:nvSpPr>
              <p:cNvPr id="27" name="Rectangle 9">
                <a:extLst>
                  <a:ext uri="{FF2B5EF4-FFF2-40B4-BE49-F238E27FC236}">
                    <a16:creationId xmlns:a16="http://schemas.microsoft.com/office/drawing/2014/main" id="{75AF38FD-4DEB-4303-AEEF-00EB42CAC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1671" y="3309812"/>
                <a:ext cx="1821882" cy="67580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zh-CN"/>
              </a:p>
            </p:txBody>
          </p:sp>
          <p:sp>
            <p:nvSpPr>
              <p:cNvPr id="28" name="Rectangle 10">
                <a:extLst>
                  <a:ext uri="{FF2B5EF4-FFF2-40B4-BE49-F238E27FC236}">
                    <a16:creationId xmlns:a16="http://schemas.microsoft.com/office/drawing/2014/main" id="{0AD34F4B-9066-43EF-8269-E08361D453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7218" y="3263356"/>
                <a:ext cx="1821882" cy="67580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142240" tIns="142240" rIns="142240" bIns="0"/>
              <a:lstStyle/>
              <a:p>
                <a:pPr algn="ctr" eaLnBrk="1" hangingPunct="1">
                  <a:lnSpc>
                    <a:spcPct val="90000"/>
                  </a:lnSpc>
                  <a:spcAft>
                    <a:spcPct val="35000"/>
                  </a:spcAft>
                  <a:buFont typeface="Arial" panose="020B0604020202020204" pitchFamily="34" charset="0"/>
                  <a:buNone/>
                </a:pPr>
                <a:r>
                  <a:rPr lang="en-US" altLang="zh-CN" sz="2000" dirty="0" err="1">
                    <a:solidFill>
                      <a:srgbClr val="035295"/>
                    </a:solidFill>
                    <a:latin typeface="+mn-lt"/>
                    <a:ea typeface="+mn-ea"/>
                  </a:rPr>
                  <a:t>Fotovoltaicos</a:t>
                </a:r>
                <a:endParaRPr lang="zh-CN" altLang="en-US" sz="2000" dirty="0">
                  <a:solidFill>
                    <a:srgbClr val="035295"/>
                  </a:solidFill>
                  <a:latin typeface="+mn-lt"/>
                  <a:ea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9" name="AutoShape 11">
                <a:extLst>
                  <a:ext uri="{FF2B5EF4-FFF2-40B4-BE49-F238E27FC236}">
                    <a16:creationId xmlns:a16="http://schemas.microsoft.com/office/drawing/2014/main" id="{E2527380-55E2-4704-BD1D-0EBEED78C0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2804" y="1789488"/>
                <a:ext cx="1633853" cy="1255073"/>
              </a:xfrm>
              <a:prstGeom prst="roundRect">
                <a:avLst>
                  <a:gd name="adj" fmla="val 16667"/>
                </a:avLst>
              </a:prstGeom>
              <a:blipFill dpi="0" rotWithShape="0">
                <a:blip r:embed="rId9" cstate="print"/>
                <a:srcRect/>
                <a:stretch>
                  <a:fillRect/>
                </a:stretch>
              </a:blipFill>
              <a:ln w="25400">
                <a:solidFill>
                  <a:srgbClr val="FFFFFF"/>
                </a:solidFill>
                <a:bevel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zh-CN"/>
              </a:p>
            </p:txBody>
          </p:sp>
          <p:sp>
            <p:nvSpPr>
              <p:cNvPr id="30" name="Rectangle 12">
                <a:extLst>
                  <a:ext uri="{FF2B5EF4-FFF2-40B4-BE49-F238E27FC236}">
                    <a16:creationId xmlns:a16="http://schemas.microsoft.com/office/drawing/2014/main" id="{1AB96483-0F1C-4F4E-833C-F34D848EAD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08252" y="3294326"/>
                <a:ext cx="1821882" cy="67580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zh-CN"/>
              </a:p>
            </p:txBody>
          </p:sp>
          <p:sp>
            <p:nvSpPr>
              <p:cNvPr id="31" name="Rectangle 13">
                <a:extLst>
                  <a:ext uri="{FF2B5EF4-FFF2-40B4-BE49-F238E27FC236}">
                    <a16:creationId xmlns:a16="http://schemas.microsoft.com/office/drawing/2014/main" id="{451F573F-4AEA-486F-8EA6-346AB9A8E4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2900" y="3267590"/>
                <a:ext cx="1821882" cy="67580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142240" tIns="142240" rIns="142240" bIns="0"/>
              <a:lstStyle/>
              <a:p>
                <a:pPr algn="ctr" eaLnBrk="1" hangingPunct="1">
                  <a:lnSpc>
                    <a:spcPct val="90000"/>
                  </a:lnSpc>
                  <a:spcAft>
                    <a:spcPct val="35000"/>
                  </a:spcAft>
                  <a:buFont typeface="Arial" panose="020B0604020202020204" pitchFamily="34" charset="0"/>
                  <a:buNone/>
                </a:pPr>
                <a:r>
                  <a:rPr lang="en-US" altLang="zh-CN" sz="2000" dirty="0" err="1">
                    <a:solidFill>
                      <a:srgbClr val="035295"/>
                    </a:solidFill>
                    <a:latin typeface="+mn-lt"/>
                    <a:ea typeface="+mn-ea"/>
                    <a:sym typeface="微软雅黑" panose="020B0503020204020204" pitchFamily="34" charset="-122"/>
                  </a:rPr>
                  <a:t>Aparato</a:t>
                </a:r>
                <a:endParaRPr lang="zh-CN" altLang="en-US" sz="2000" dirty="0">
                  <a:solidFill>
                    <a:srgbClr val="035295"/>
                  </a:solidFill>
                  <a:latin typeface="+mn-lt"/>
                  <a:ea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2" name="Rectangle 16">
                <a:extLst>
                  <a:ext uri="{FF2B5EF4-FFF2-40B4-BE49-F238E27FC236}">
                    <a16:creationId xmlns:a16="http://schemas.microsoft.com/office/drawing/2014/main" id="{0E55026D-ADC5-4259-A737-F18CFA2C99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63360" y="3278840"/>
                <a:ext cx="1821882" cy="67580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142240" tIns="142240" rIns="142240" bIns="0"/>
              <a:lstStyle/>
              <a:p>
                <a:pPr algn="ctr" eaLnBrk="1" hangingPunct="1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altLang="zh-CN" sz="2000" dirty="0" err="1">
                    <a:solidFill>
                      <a:srgbClr val="035295"/>
                    </a:solidFill>
                    <a:latin typeface="+mn-lt"/>
                    <a:ea typeface="+mn-ea"/>
                    <a:sym typeface="微软雅黑" panose="020B0503020204020204" pitchFamily="34" charset="-122"/>
                  </a:rPr>
                  <a:t>Iluminación</a:t>
                </a:r>
                <a:endParaRPr lang="zh-CN" altLang="en-US" sz="2000" dirty="0">
                  <a:solidFill>
                    <a:srgbClr val="035295"/>
                  </a:solidFill>
                  <a:latin typeface="+mn-lt"/>
                  <a:ea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3" name="AutoShape 17">
                <a:extLst>
                  <a:ext uri="{FF2B5EF4-FFF2-40B4-BE49-F238E27FC236}">
                    <a16:creationId xmlns:a16="http://schemas.microsoft.com/office/drawing/2014/main" id="{FA70E86F-2028-451E-A3C9-35A3AD6B5F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6065" y="1800738"/>
                <a:ext cx="1821882" cy="1255073"/>
              </a:xfrm>
              <a:prstGeom prst="roundRect">
                <a:avLst>
                  <a:gd name="adj" fmla="val 16667"/>
                </a:avLst>
              </a:prstGeom>
              <a:blipFill dpi="0" rotWithShape="0">
                <a:blip r:embed="rId10" cstate="print"/>
                <a:srcRect/>
                <a:stretch>
                  <a:fillRect/>
                </a:stretch>
              </a:blipFill>
              <a:ln w="25400">
                <a:solidFill>
                  <a:srgbClr val="FFFFFF"/>
                </a:solidFill>
                <a:bevel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zh-CN"/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3C831644-C1CD-476E-B518-09D74EDFC47F}"/>
                </a:ext>
              </a:extLst>
            </p:cNvPr>
            <p:cNvGrpSpPr/>
            <p:nvPr/>
          </p:nvGrpSpPr>
          <p:grpSpPr>
            <a:xfrm>
              <a:off x="303857" y="920464"/>
              <a:ext cx="8825725" cy="3018700"/>
              <a:chOff x="303857" y="920464"/>
              <a:chExt cx="8825725" cy="3018700"/>
            </a:xfrm>
          </p:grpSpPr>
          <p:sp>
            <p:nvSpPr>
              <p:cNvPr id="20" name="AutoShape 14">
                <a:extLst>
                  <a:ext uri="{FF2B5EF4-FFF2-40B4-BE49-F238E27FC236}">
                    <a16:creationId xmlns:a16="http://schemas.microsoft.com/office/drawing/2014/main" id="{1BA99DCA-4059-44D6-9937-F3ED6BEEB4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07700" y="1800737"/>
                <a:ext cx="1821882" cy="1255073"/>
              </a:xfrm>
              <a:prstGeom prst="roundRect">
                <a:avLst>
                  <a:gd name="adj" fmla="val 16667"/>
                </a:avLst>
              </a:prstGeom>
              <a:blipFill dpi="0" rotWithShape="0">
                <a:blip r:embed="rId11" cstate="print"/>
                <a:srcRect/>
                <a:stretch>
                  <a:fillRect/>
                </a:stretch>
              </a:blipFill>
              <a:ln w="25400">
                <a:solidFill>
                  <a:srgbClr val="FFFFFF"/>
                </a:solidFill>
                <a:bevel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zh-CN"/>
              </a:p>
            </p:txBody>
          </p:sp>
          <p:sp>
            <p:nvSpPr>
              <p:cNvPr id="21" name="Rectangle 19">
                <a:extLst>
                  <a:ext uri="{FF2B5EF4-FFF2-40B4-BE49-F238E27FC236}">
                    <a16:creationId xmlns:a16="http://schemas.microsoft.com/office/drawing/2014/main" id="{40F448D9-6D21-4E72-9975-C335F6AFEE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07700" y="3263356"/>
                <a:ext cx="1821882" cy="67580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142240" tIns="142240" rIns="142240" bIns="0"/>
              <a:lstStyle/>
              <a:p>
                <a:pPr algn="ctr" eaLnBrk="1" hangingPunct="1">
                  <a:lnSpc>
                    <a:spcPct val="90000"/>
                  </a:lnSpc>
                  <a:spcAft>
                    <a:spcPct val="35000"/>
                  </a:spcAft>
                  <a:buFont typeface="Arial" panose="020B0604020202020204" pitchFamily="34" charset="0"/>
                  <a:buNone/>
                </a:pPr>
                <a:r>
                  <a:rPr lang="en-US" altLang="zh-CN" sz="2000" dirty="0" err="1">
                    <a:solidFill>
                      <a:srgbClr val="035295"/>
                    </a:solidFill>
                    <a:latin typeface="+mn-lt"/>
                    <a:ea typeface="+mn-ea"/>
                    <a:sym typeface="微软雅黑" panose="020B0503020204020204" pitchFamily="34" charset="-122"/>
                  </a:rPr>
                  <a:t>Ferrocarril</a:t>
                </a:r>
                <a:endParaRPr lang="zh-CN" altLang="en-US" sz="2000" dirty="0">
                  <a:solidFill>
                    <a:srgbClr val="035295"/>
                  </a:solidFill>
                  <a:latin typeface="+mn-lt"/>
                  <a:ea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2" name="TextBox 18">
                <a:extLst>
                  <a:ext uri="{FF2B5EF4-FFF2-40B4-BE49-F238E27FC236}">
                    <a16:creationId xmlns:a16="http://schemas.microsoft.com/office/drawing/2014/main" id="{EB59586C-615C-42D1-84B6-5CD5CC8B92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857" y="920464"/>
                <a:ext cx="7776864" cy="120032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ctr" eaLnBrk="1" hangingPunct="1">
                  <a:buFont typeface="Arial" panose="020B0604020202020204" pitchFamily="34" charset="0"/>
                  <a:buNone/>
                </a:pPr>
                <a:r>
                  <a:rPr lang="en-US" altLang="zh-CN" sz="3600" dirty="0" err="1">
                    <a:solidFill>
                      <a:srgbClr val="035295"/>
                    </a:solidFill>
                    <a:latin typeface="+mn-lt"/>
                    <a:ea typeface="+mn-ea"/>
                    <a:sym typeface="微软雅黑" panose="020B0503020204020204" pitchFamily="34" charset="-122"/>
                  </a:rPr>
                  <a:t>Soluciones</a:t>
                </a:r>
                <a:r>
                  <a:rPr lang="en-US" altLang="zh-CN" sz="3600" dirty="0">
                    <a:solidFill>
                      <a:srgbClr val="035295"/>
                    </a:solidFill>
                    <a:latin typeface="+mn-lt"/>
                    <a:ea typeface="+mn-ea"/>
                    <a:sym typeface="微软雅黑" panose="020B0503020204020204" pitchFamily="34" charset="-122"/>
                  </a:rPr>
                  <a:t> de </a:t>
                </a:r>
                <a:r>
                  <a:rPr lang="en-US" altLang="zh-CN" sz="3600" dirty="0" err="1">
                    <a:solidFill>
                      <a:srgbClr val="035295"/>
                    </a:solidFill>
                    <a:latin typeface="+mn-lt"/>
                    <a:ea typeface="+mn-ea"/>
                    <a:sym typeface="微软雅黑" panose="020B0503020204020204" pitchFamily="34" charset="-122"/>
                  </a:rPr>
                  <a:t>sellador</a:t>
                </a:r>
                <a:r>
                  <a:rPr lang="en-US" altLang="zh-CN" sz="3600" dirty="0">
                    <a:solidFill>
                      <a:srgbClr val="035295"/>
                    </a:solidFill>
                    <a:latin typeface="+mn-lt"/>
                    <a:ea typeface="+mn-ea"/>
                    <a:sym typeface="微软雅黑" panose="020B0503020204020204" pitchFamily="34" charset="-122"/>
                  </a:rPr>
                  <a:t> industrial
</a:t>
                </a:r>
                <a:endParaRPr lang="zh-CN" altLang="en-US" sz="3600" dirty="0">
                  <a:solidFill>
                    <a:srgbClr val="035295"/>
                  </a:solidFill>
                  <a:latin typeface="+mn-lt"/>
                  <a:ea typeface="+mn-ea"/>
                  <a:sym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5">
            <a:extLst>
              <a:ext uri="{FF2B5EF4-FFF2-40B4-BE49-F238E27FC236}">
                <a16:creationId xmlns:a16="http://schemas.microsoft.com/office/drawing/2014/main" id="{9386C956-0E72-4D73-AD16-8AC5EE1BDD22}"/>
              </a:ext>
            </a:extLst>
          </p:cNvPr>
          <p:cNvCxnSpPr/>
          <p:nvPr/>
        </p:nvCxnSpPr>
        <p:spPr bwMode="auto">
          <a:xfrm>
            <a:off x="4860032" y="764704"/>
            <a:ext cx="417646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292E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7CD21184-7471-4E84-9CD3-3E2FDF6114AE}"/>
              </a:ext>
            </a:extLst>
          </p:cNvPr>
          <p:cNvSpPr txBox="1"/>
          <p:nvPr/>
        </p:nvSpPr>
        <p:spPr>
          <a:xfrm>
            <a:off x="4311418" y="150649"/>
            <a:ext cx="49685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rgbClr val="035295"/>
                </a:solidFill>
                <a:latin typeface="+mn-lt"/>
              </a:rPr>
              <a:t>Sellante</a:t>
            </a:r>
            <a:r>
              <a:rPr lang="en-US" altLang="zh-CN" sz="2800" b="1" dirty="0">
                <a:solidFill>
                  <a:srgbClr val="035295"/>
                </a:solidFill>
                <a:latin typeface="+mn-lt"/>
              </a:rPr>
              <a:t> </a:t>
            </a:r>
            <a:r>
              <a:rPr lang="en-US" altLang="zh-CN" sz="2800" b="1" dirty="0" err="1">
                <a:solidFill>
                  <a:srgbClr val="035295"/>
                </a:solidFill>
                <a:latin typeface="+mn-lt"/>
              </a:rPr>
              <a:t>estructural</a:t>
            </a:r>
            <a:r>
              <a:rPr lang="en-US" altLang="zh-CN" sz="2800" b="1" dirty="0">
                <a:solidFill>
                  <a:srgbClr val="035295"/>
                </a:solidFill>
                <a:latin typeface="+mn-lt"/>
              </a:rPr>
              <a:t> de </a:t>
            </a:r>
            <a:r>
              <a:rPr lang="en-US" altLang="zh-CN" sz="2800" b="1" dirty="0" err="1">
                <a:solidFill>
                  <a:srgbClr val="035295"/>
                </a:solidFill>
                <a:latin typeface="+mn-lt"/>
              </a:rPr>
              <a:t>silicona</a:t>
            </a:r>
            <a:r>
              <a:rPr lang="en-US" altLang="zh-CN" sz="2800" b="1" dirty="0">
                <a:solidFill>
                  <a:srgbClr val="035295"/>
                </a:solidFill>
                <a:latin typeface="+mn-lt"/>
              </a:rPr>
              <a:t>
</a:t>
            </a:r>
            <a:endParaRPr lang="zh-CN" altLang="en-US" sz="2800" b="1" dirty="0">
              <a:solidFill>
                <a:srgbClr val="035295"/>
              </a:solidFill>
              <a:latin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2D88B6C-16A6-4CDB-847D-019913E050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8" y="3068960"/>
            <a:ext cx="3070994" cy="363437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81AD3B9-FEC6-4396-BC03-9CAA6026BC7A}"/>
              </a:ext>
            </a:extLst>
          </p:cNvPr>
          <p:cNvSpPr txBox="1"/>
          <p:nvPr/>
        </p:nvSpPr>
        <p:spPr>
          <a:xfrm>
            <a:off x="449929" y="982835"/>
            <a:ext cx="777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solidFill>
                  <a:srgbClr val="035295"/>
                </a:solidFill>
              </a:rPr>
              <a:t>Nombre</a:t>
            </a:r>
            <a:r>
              <a:rPr lang="en-US" altLang="zh-CN" b="1" dirty="0">
                <a:solidFill>
                  <a:srgbClr val="035295"/>
                </a:solidFill>
              </a:rPr>
              <a:t> del </a:t>
            </a:r>
            <a:r>
              <a:rPr lang="en-US" altLang="zh-CN" b="1" dirty="0" err="1">
                <a:solidFill>
                  <a:srgbClr val="035295"/>
                </a:solidFill>
              </a:rPr>
              <a:t>producto</a:t>
            </a:r>
            <a:r>
              <a:rPr lang="en-US" altLang="zh-CN" b="1" dirty="0">
                <a:solidFill>
                  <a:srgbClr val="035295"/>
                </a:solidFill>
              </a:rPr>
              <a:t>: </a:t>
            </a:r>
            <a:r>
              <a:rPr lang="es-ES" altLang="zh-CN" dirty="0">
                <a:solidFill>
                  <a:srgbClr val="0070C0"/>
                </a:solidFill>
              </a:rPr>
              <a:t>BAI YUN® SS628 Sellador de Silicona Estructural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A607110-7817-489F-A5AA-7CFED6044729}"/>
              </a:ext>
            </a:extLst>
          </p:cNvPr>
          <p:cNvSpPr txBox="1"/>
          <p:nvPr/>
        </p:nvSpPr>
        <p:spPr>
          <a:xfrm>
            <a:off x="449929" y="1284776"/>
            <a:ext cx="824414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>
                <a:solidFill>
                  <a:srgbClr val="035295"/>
                </a:solidFill>
              </a:rPr>
              <a:t>Descripción</a:t>
            </a:r>
            <a:r>
              <a:rPr lang="en-US" altLang="zh-CN" sz="1600" b="1" dirty="0">
                <a:solidFill>
                  <a:srgbClr val="035295"/>
                </a:solidFill>
              </a:rPr>
              <a:t>:</a:t>
            </a:r>
          </a:p>
          <a:p>
            <a:r>
              <a:rPr lang="es-ES" altLang="zh-CN" sz="1600" dirty="0">
                <a:solidFill>
                  <a:srgbClr val="0070C0"/>
                </a:solidFill>
              </a:rPr>
              <a:t>SS 628 es un sellador de silicona de curado neutro de dos componentes y alta resistencia diseñado y probado para aplicaciones de acristalamiento y acristalamiento estructural de muro cortina. Sin curar, los componentes A y B son pastas tixotrópicas y, cuando se mezclan, se curan rápidamente con un caucho de silicona </a:t>
            </a:r>
            <a:r>
              <a:rPr lang="es-ES" altLang="zh-CN" sz="1600" dirty="0" err="1">
                <a:solidFill>
                  <a:srgbClr val="0070C0"/>
                </a:solidFill>
              </a:rPr>
              <a:t>elastomérico</a:t>
            </a:r>
            <a:r>
              <a:rPr lang="es-ES" altLang="zh-CN" sz="1600" dirty="0">
                <a:solidFill>
                  <a:srgbClr val="0070C0"/>
                </a:solidFill>
              </a:rPr>
              <a:t> extremadamente resistente y sellador a temperatura ambiente sin adherencia de imprimación a muchos sustratos que garantizan una unión duradera, flexible y hermética
</a:t>
            </a:r>
            <a:endParaRPr lang="en-US" altLang="zh-CN" sz="1600" dirty="0"/>
          </a:p>
          <a:p>
            <a:endParaRPr lang="en-US" altLang="zh-CN" sz="1600" dirty="0"/>
          </a:p>
          <a:p>
            <a:endParaRPr lang="zh-CN" altLang="en-US" sz="1600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89D36B7-345D-4E16-B2EC-57E4B7401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059" y="2998068"/>
            <a:ext cx="573099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 b="1" dirty="0" err="1">
                <a:solidFill>
                  <a:srgbClr val="0070C0"/>
                </a:solidFill>
                <a:cs typeface="Arial" panose="020B0604020202020204" pitchFamily="34" charset="0"/>
              </a:rPr>
              <a:t>Propiedades</a:t>
            </a:r>
            <a:r>
              <a:rPr lang="en-US" altLang="zh-CN" b="1" dirty="0">
                <a:solidFill>
                  <a:srgbClr val="0070C0"/>
                </a:solidFill>
                <a:cs typeface="Arial" panose="020B0604020202020204" pitchFamily="34" charset="0"/>
              </a:rPr>
              <a:t> </a:t>
            </a:r>
            <a:r>
              <a:rPr lang="en-US" altLang="zh-CN" b="1" dirty="0" err="1">
                <a:solidFill>
                  <a:srgbClr val="0070C0"/>
                </a:solidFill>
                <a:cs typeface="Arial" panose="020B0604020202020204" pitchFamily="34" charset="0"/>
              </a:rPr>
              <a:t>típicas</a:t>
            </a:r>
            <a:r>
              <a:rPr lang="en-US" altLang="zh-CN" b="1" dirty="0">
                <a:solidFill>
                  <a:srgbClr val="0070C0"/>
                </a:solidFill>
                <a:cs typeface="Arial" panose="020B0604020202020204" pitchFamily="34" charset="0"/>
              </a:rPr>
              <a:t>
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0FB976-7902-4672-BAF4-9CA2C72A4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597" y="3323383"/>
            <a:ext cx="5924175" cy="363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260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5">
            <a:extLst>
              <a:ext uri="{FF2B5EF4-FFF2-40B4-BE49-F238E27FC236}">
                <a16:creationId xmlns:a16="http://schemas.microsoft.com/office/drawing/2014/main" id="{9386C956-0E72-4D73-AD16-8AC5EE1BDD22}"/>
              </a:ext>
            </a:extLst>
          </p:cNvPr>
          <p:cNvCxnSpPr/>
          <p:nvPr/>
        </p:nvCxnSpPr>
        <p:spPr bwMode="auto">
          <a:xfrm>
            <a:off x="4860032" y="764704"/>
            <a:ext cx="417646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292E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7CD21184-7471-4E84-9CD3-3E2FDF6114AE}"/>
              </a:ext>
            </a:extLst>
          </p:cNvPr>
          <p:cNvSpPr txBox="1"/>
          <p:nvPr/>
        </p:nvSpPr>
        <p:spPr>
          <a:xfrm>
            <a:off x="4788024" y="217280"/>
            <a:ext cx="47525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rgbClr val="035295"/>
                </a:solidFill>
                <a:latin typeface="+mn-lt"/>
              </a:rPr>
              <a:t>Sellante</a:t>
            </a:r>
            <a:r>
              <a:rPr lang="en-US" altLang="zh-CN" sz="2800" b="1" dirty="0">
                <a:solidFill>
                  <a:srgbClr val="035295"/>
                </a:solidFill>
                <a:latin typeface="+mn-lt"/>
              </a:rPr>
              <a:t> </a:t>
            </a:r>
            <a:r>
              <a:rPr lang="en-US" altLang="zh-CN" sz="2800" b="1" dirty="0" err="1">
                <a:solidFill>
                  <a:srgbClr val="035295"/>
                </a:solidFill>
                <a:latin typeface="+mn-lt"/>
              </a:rPr>
              <a:t>estructural</a:t>
            </a:r>
            <a:r>
              <a:rPr lang="en-US" altLang="zh-CN" sz="2800" b="1" dirty="0">
                <a:solidFill>
                  <a:srgbClr val="035295"/>
                </a:solidFill>
                <a:latin typeface="+mn-lt"/>
              </a:rPr>
              <a:t> de </a:t>
            </a:r>
            <a:r>
              <a:rPr lang="en-US" altLang="zh-CN" sz="2800" b="1" dirty="0" err="1">
                <a:solidFill>
                  <a:srgbClr val="035295"/>
                </a:solidFill>
                <a:latin typeface="+mn-lt"/>
              </a:rPr>
              <a:t>silicona</a:t>
            </a:r>
            <a:r>
              <a:rPr lang="en-US" altLang="zh-CN" sz="2800" b="1" dirty="0">
                <a:solidFill>
                  <a:srgbClr val="035295"/>
                </a:solidFill>
                <a:latin typeface="+mn-lt"/>
              </a:rPr>
              <a:t>
</a:t>
            </a:r>
            <a:endParaRPr lang="zh-CN" altLang="en-US" sz="2800" b="1" dirty="0">
              <a:solidFill>
                <a:srgbClr val="035295"/>
              </a:solidFill>
              <a:latin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81AD3B9-FEC6-4396-BC03-9CAA6026BC7A}"/>
              </a:ext>
            </a:extLst>
          </p:cNvPr>
          <p:cNvSpPr txBox="1"/>
          <p:nvPr/>
        </p:nvSpPr>
        <p:spPr>
          <a:xfrm>
            <a:off x="269135" y="981940"/>
            <a:ext cx="9007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zh-CN" b="1" dirty="0">
                <a:solidFill>
                  <a:srgbClr val="035295"/>
                </a:solidFill>
              </a:rPr>
              <a:t>Nombre del producto: SS621 sellador estructural de silicona de alto rendimiento
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A607110-7817-489F-A5AA-7CFED6044729}"/>
              </a:ext>
            </a:extLst>
          </p:cNvPr>
          <p:cNvSpPr txBox="1"/>
          <p:nvPr/>
        </p:nvSpPr>
        <p:spPr>
          <a:xfrm>
            <a:off x="317200" y="1252658"/>
            <a:ext cx="88268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zh-CN" sz="1600" b="1" dirty="0">
                <a:solidFill>
                  <a:srgbClr val="035295"/>
                </a:solidFill>
              </a:rPr>
              <a:t>Descripción:
SS621 </a:t>
            </a:r>
            <a:r>
              <a:rPr lang="es-ES" altLang="zh-CN" sz="1600" b="1" dirty="0" err="1">
                <a:solidFill>
                  <a:srgbClr val="035295"/>
                </a:solidFill>
              </a:rPr>
              <a:t>Silicone</a:t>
            </a:r>
            <a:r>
              <a:rPr lang="es-ES" altLang="zh-CN" sz="1600" b="1" dirty="0">
                <a:solidFill>
                  <a:srgbClr val="035295"/>
                </a:solidFill>
              </a:rPr>
              <a:t> </a:t>
            </a:r>
            <a:r>
              <a:rPr lang="es-ES" altLang="zh-CN" sz="1600" b="1" dirty="0" err="1">
                <a:solidFill>
                  <a:srgbClr val="035295"/>
                </a:solidFill>
              </a:rPr>
              <a:t>Structural</a:t>
            </a:r>
            <a:r>
              <a:rPr lang="es-ES" altLang="zh-CN" sz="1600" b="1" dirty="0">
                <a:solidFill>
                  <a:srgbClr val="035295"/>
                </a:solidFill>
              </a:rPr>
              <a:t> </a:t>
            </a:r>
            <a:r>
              <a:rPr lang="es-ES" altLang="zh-CN" sz="1600" b="1" dirty="0" err="1">
                <a:solidFill>
                  <a:srgbClr val="035295"/>
                </a:solidFill>
              </a:rPr>
              <a:t>Sealant</a:t>
            </a:r>
            <a:r>
              <a:rPr lang="es-ES" altLang="zh-CN" sz="1600" b="1" dirty="0">
                <a:solidFill>
                  <a:srgbClr val="035295"/>
                </a:solidFill>
              </a:rPr>
              <a:t> es un sellador de silicona de curado neutro de un componente y de alta resistencia diseñado y probado para aplicaciones de muro cortina estructuralmente acristalado. El material se suministra como una pasta, que se cura en un caucho de silicona </a:t>
            </a:r>
            <a:r>
              <a:rPr lang="es-ES" altLang="zh-CN" sz="1600" b="1" dirty="0" err="1">
                <a:solidFill>
                  <a:srgbClr val="035295"/>
                </a:solidFill>
              </a:rPr>
              <a:t>elastomérica</a:t>
            </a:r>
            <a:r>
              <a:rPr lang="es-ES" altLang="zh-CN" sz="1600" b="1" dirty="0">
                <a:solidFill>
                  <a:srgbClr val="035295"/>
                </a:solidFill>
              </a:rPr>
              <a:t> extremadamente resistente asegurando una exposición duradera, flexible y hermética a la humedad atmosférica.
</a:t>
            </a:r>
            <a:endParaRPr lang="en-US" altLang="zh-CN" sz="1600" dirty="0"/>
          </a:p>
          <a:p>
            <a:endParaRPr lang="zh-CN" altLang="en-US" sz="1600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89D36B7-345D-4E16-B2EC-57E4B7401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6810" y="2707830"/>
            <a:ext cx="585739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 b="1" dirty="0" err="1">
                <a:solidFill>
                  <a:srgbClr val="0070C0"/>
                </a:solidFill>
                <a:cs typeface="Arial" panose="020B0604020202020204" pitchFamily="34" charset="0"/>
              </a:rPr>
              <a:t>Propiedades</a:t>
            </a:r>
            <a:r>
              <a:rPr lang="en-US" altLang="zh-CN" b="1" dirty="0">
                <a:solidFill>
                  <a:srgbClr val="0070C0"/>
                </a:solidFill>
                <a:cs typeface="Arial" panose="020B0604020202020204" pitchFamily="34" charset="0"/>
              </a:rPr>
              <a:t> </a:t>
            </a:r>
            <a:r>
              <a:rPr lang="en-US" altLang="zh-CN" b="1" dirty="0" err="1">
                <a:solidFill>
                  <a:srgbClr val="0070C0"/>
                </a:solidFill>
                <a:cs typeface="Arial" panose="020B0604020202020204" pitchFamily="34" charset="0"/>
              </a:rPr>
              <a:t>típicas</a:t>
            </a:r>
            <a:r>
              <a:rPr lang="en-US" altLang="zh-CN" b="1" dirty="0">
                <a:solidFill>
                  <a:srgbClr val="0070C0"/>
                </a:solidFill>
                <a:cs typeface="Arial" panose="020B0604020202020204" pitchFamily="34" charset="0"/>
              </a:rPr>
              <a:t>
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9B11CCB-2163-4190-AF28-46768AB23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00" y="3299145"/>
            <a:ext cx="2851844" cy="285184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A88113D-BA46-460C-A054-9306F9CA3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7371" y="3212976"/>
            <a:ext cx="5946629" cy="382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162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5">
            <a:extLst>
              <a:ext uri="{FF2B5EF4-FFF2-40B4-BE49-F238E27FC236}">
                <a16:creationId xmlns:a16="http://schemas.microsoft.com/office/drawing/2014/main" id="{9386C956-0E72-4D73-AD16-8AC5EE1BDD22}"/>
              </a:ext>
            </a:extLst>
          </p:cNvPr>
          <p:cNvCxnSpPr/>
          <p:nvPr/>
        </p:nvCxnSpPr>
        <p:spPr bwMode="auto">
          <a:xfrm>
            <a:off x="4860032" y="764704"/>
            <a:ext cx="417646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292E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7CD21184-7471-4E84-9CD3-3E2FDF6114AE}"/>
              </a:ext>
            </a:extLst>
          </p:cNvPr>
          <p:cNvSpPr txBox="1"/>
          <p:nvPr/>
        </p:nvSpPr>
        <p:spPr>
          <a:xfrm>
            <a:off x="4572000" y="241781"/>
            <a:ext cx="478802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zh-CN" sz="2600" b="1" dirty="0">
                <a:solidFill>
                  <a:srgbClr val="035295"/>
                </a:solidFill>
                <a:latin typeface="+mn-lt"/>
              </a:rPr>
              <a:t>Sellador de prueba de clima de silicona
</a:t>
            </a:r>
            <a:endParaRPr lang="zh-CN" altLang="en-US" sz="2600" b="1" dirty="0">
              <a:solidFill>
                <a:srgbClr val="035295"/>
              </a:solidFill>
              <a:latin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81AD3B9-FEC6-4396-BC03-9CAA6026BC7A}"/>
              </a:ext>
            </a:extLst>
          </p:cNvPr>
          <p:cNvSpPr txBox="1"/>
          <p:nvPr/>
        </p:nvSpPr>
        <p:spPr>
          <a:xfrm>
            <a:off x="67018" y="974464"/>
            <a:ext cx="9238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zh-CN" b="1" dirty="0">
                <a:solidFill>
                  <a:srgbClr val="035295"/>
                </a:solidFill>
              </a:rPr>
              <a:t>producto: SS811 sellador resistente a la intemperie de silicona de alto rendimiento
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A607110-7817-489F-A5AA-7CFED6044729}"/>
              </a:ext>
            </a:extLst>
          </p:cNvPr>
          <p:cNvSpPr txBox="1"/>
          <p:nvPr/>
        </p:nvSpPr>
        <p:spPr>
          <a:xfrm>
            <a:off x="449929" y="1196752"/>
            <a:ext cx="842493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rgbClr val="035295"/>
                </a:solidFill>
              </a:rPr>
              <a:t>Descripción</a:t>
            </a:r>
            <a:r>
              <a:rPr lang="en-US" altLang="zh-CN" b="1" dirty="0">
                <a:solidFill>
                  <a:srgbClr val="035295"/>
                </a:solidFill>
              </a:rPr>
              <a:t>:</a:t>
            </a:r>
          </a:p>
          <a:p>
            <a:r>
              <a:rPr lang="es-ES" altLang="zh-CN" sz="1600" dirty="0">
                <a:solidFill>
                  <a:srgbClr val="0070C0"/>
                </a:solidFill>
              </a:rPr>
              <a:t>SS811 </a:t>
            </a:r>
            <a:r>
              <a:rPr lang="es-ES" altLang="zh-CN" sz="1600" dirty="0" err="1">
                <a:solidFill>
                  <a:srgbClr val="0070C0"/>
                </a:solidFill>
              </a:rPr>
              <a:t>Silicone</a:t>
            </a:r>
            <a:r>
              <a:rPr lang="es-ES" altLang="zh-CN" sz="1600" dirty="0">
                <a:solidFill>
                  <a:srgbClr val="0070C0"/>
                </a:solidFill>
              </a:rPr>
              <a:t> </a:t>
            </a:r>
            <a:r>
              <a:rPr lang="es-ES" altLang="zh-CN" sz="1600" dirty="0" err="1">
                <a:solidFill>
                  <a:srgbClr val="0070C0"/>
                </a:solidFill>
              </a:rPr>
              <a:t>Weather</a:t>
            </a:r>
            <a:r>
              <a:rPr lang="es-ES" altLang="zh-CN" sz="1600" dirty="0">
                <a:solidFill>
                  <a:srgbClr val="0070C0"/>
                </a:solidFill>
              </a:rPr>
              <a:t> Proofing </a:t>
            </a:r>
            <a:r>
              <a:rPr lang="es-ES" altLang="zh-CN" sz="1600" dirty="0" err="1">
                <a:solidFill>
                  <a:srgbClr val="0070C0"/>
                </a:solidFill>
              </a:rPr>
              <a:t>Sealant</a:t>
            </a:r>
            <a:r>
              <a:rPr lang="es-ES" altLang="zh-CN" sz="1600" dirty="0">
                <a:solidFill>
                  <a:srgbClr val="0070C0"/>
                </a:solidFill>
              </a:rPr>
              <a:t> es un sellador de silicona de curado neutro de un componente con excelente adherencia, capacidad climática y elasticidad para sellar la intemperie en muro cortina y fachadas de construcción, especialmente se adapta a aplicaciones en las áreas con gran diferencia en la temperatura y baja humedad. Se extruye fácilmente en cualquier clima y se cura rápidamente a temperatura ambiente por reacción con humedad en el aire para formar un sello de goma de silicona duradero y flexible.
</a:t>
            </a:r>
            <a:endParaRPr lang="zh-CN" altLang="en-US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89D36B7-345D-4E16-B2EC-57E4B7401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7469" y="3222435"/>
            <a:ext cx="567660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cs typeface="Arial" panose="020B0604020202020204" pitchFamily="34" charset="0"/>
              </a:rPr>
              <a:t>Typical properties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39972C-8D3A-4E0D-A8D4-0E013FB3F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8" y="3443084"/>
            <a:ext cx="2950449" cy="28206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629F84F-3961-46B5-8281-6110CC48A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7922" y="3568048"/>
            <a:ext cx="5676602" cy="328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40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5">
            <a:extLst>
              <a:ext uri="{FF2B5EF4-FFF2-40B4-BE49-F238E27FC236}">
                <a16:creationId xmlns:a16="http://schemas.microsoft.com/office/drawing/2014/main" id="{9386C956-0E72-4D73-AD16-8AC5EE1BDD22}"/>
              </a:ext>
            </a:extLst>
          </p:cNvPr>
          <p:cNvCxnSpPr/>
          <p:nvPr/>
        </p:nvCxnSpPr>
        <p:spPr bwMode="auto">
          <a:xfrm>
            <a:off x="4860032" y="764704"/>
            <a:ext cx="417646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292E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7CD21184-7471-4E84-9CD3-3E2FDF6114AE}"/>
              </a:ext>
            </a:extLst>
          </p:cNvPr>
          <p:cNvSpPr txBox="1"/>
          <p:nvPr/>
        </p:nvSpPr>
        <p:spPr>
          <a:xfrm>
            <a:off x="4572000" y="198946"/>
            <a:ext cx="478802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zh-CN" sz="2600" b="1" dirty="0">
                <a:solidFill>
                  <a:srgbClr val="035295"/>
                </a:solidFill>
                <a:latin typeface="+mn-lt"/>
              </a:rPr>
              <a:t>Sellador de prueba de clima de silicona
</a:t>
            </a:r>
            <a:endParaRPr lang="zh-CN" altLang="en-US" sz="2600" b="1" dirty="0">
              <a:solidFill>
                <a:srgbClr val="035295"/>
              </a:solidFill>
              <a:latin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81AD3B9-FEC6-4396-BC03-9CAA6026BC7A}"/>
              </a:ext>
            </a:extLst>
          </p:cNvPr>
          <p:cNvSpPr txBox="1"/>
          <p:nvPr/>
        </p:nvSpPr>
        <p:spPr>
          <a:xfrm>
            <a:off x="449929" y="982835"/>
            <a:ext cx="7891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solidFill>
                  <a:srgbClr val="035295"/>
                </a:solidFill>
              </a:rPr>
              <a:t>Nombre</a:t>
            </a:r>
            <a:r>
              <a:rPr lang="en-US" altLang="zh-CN" b="1" dirty="0">
                <a:solidFill>
                  <a:srgbClr val="035295"/>
                </a:solidFill>
              </a:rPr>
              <a:t> del </a:t>
            </a:r>
            <a:r>
              <a:rPr lang="en-US" altLang="zh-CN" b="1" dirty="0" err="1">
                <a:solidFill>
                  <a:srgbClr val="035295"/>
                </a:solidFill>
              </a:rPr>
              <a:t>producto</a:t>
            </a:r>
            <a:r>
              <a:rPr lang="en-US" altLang="zh-CN" b="1" dirty="0">
                <a:solidFill>
                  <a:srgbClr val="035295"/>
                </a:solidFill>
              </a:rPr>
              <a:t>: </a:t>
            </a:r>
            <a:r>
              <a:rPr lang="es-ES" altLang="zh-CN" b="1" dirty="0">
                <a:solidFill>
                  <a:srgbClr val="035295"/>
                </a:solidFill>
              </a:rPr>
              <a:t>Sellador de prueba de clima de silicona SS511B</a:t>
            </a:r>
            <a:r>
              <a:rPr lang="en-US" altLang="zh-CN" b="1" dirty="0">
                <a:solidFill>
                  <a:srgbClr val="035295"/>
                </a:solidFill>
              </a:rPr>
              <a:t>
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A607110-7817-489F-A5AA-7CFED6044729}"/>
              </a:ext>
            </a:extLst>
          </p:cNvPr>
          <p:cNvSpPr txBox="1"/>
          <p:nvPr/>
        </p:nvSpPr>
        <p:spPr>
          <a:xfrm>
            <a:off x="449929" y="1382680"/>
            <a:ext cx="84249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rgbClr val="035295"/>
                </a:solidFill>
              </a:rPr>
              <a:t>Descripción</a:t>
            </a:r>
            <a:r>
              <a:rPr lang="en-US" altLang="zh-CN" b="1" dirty="0">
                <a:solidFill>
                  <a:srgbClr val="035295"/>
                </a:solidFill>
              </a:rPr>
              <a:t>:</a:t>
            </a:r>
          </a:p>
          <a:p>
            <a:r>
              <a:rPr lang="es-ES" altLang="zh-CN" dirty="0">
                <a:solidFill>
                  <a:srgbClr val="0070C0"/>
                </a:solidFill>
              </a:rPr>
              <a:t>BAIYUN SS511B </a:t>
            </a:r>
            <a:r>
              <a:rPr lang="es-ES" altLang="zh-CN" dirty="0" err="1">
                <a:solidFill>
                  <a:srgbClr val="0070C0"/>
                </a:solidFill>
              </a:rPr>
              <a:t>Silicone</a:t>
            </a:r>
            <a:r>
              <a:rPr lang="es-ES" altLang="zh-CN" dirty="0">
                <a:solidFill>
                  <a:srgbClr val="0070C0"/>
                </a:solidFill>
              </a:rPr>
              <a:t> </a:t>
            </a:r>
            <a:r>
              <a:rPr lang="es-ES" altLang="zh-CN" dirty="0" err="1">
                <a:solidFill>
                  <a:srgbClr val="0070C0"/>
                </a:solidFill>
              </a:rPr>
              <a:t>Weather</a:t>
            </a:r>
            <a:r>
              <a:rPr lang="es-ES" altLang="zh-CN" dirty="0">
                <a:solidFill>
                  <a:srgbClr val="0070C0"/>
                </a:solidFill>
              </a:rPr>
              <a:t> Proofing </a:t>
            </a:r>
            <a:r>
              <a:rPr lang="es-ES" altLang="zh-CN" dirty="0" err="1">
                <a:solidFill>
                  <a:srgbClr val="0070C0"/>
                </a:solidFill>
              </a:rPr>
              <a:t>Sealant</a:t>
            </a:r>
            <a:r>
              <a:rPr lang="es-ES" altLang="zh-CN" dirty="0">
                <a:solidFill>
                  <a:srgbClr val="0070C0"/>
                </a:solidFill>
              </a:rPr>
              <a:t> es un sellador de silicona de curado neutro de un componente con excelente adherencia, intemperie y elasticidad para sellar las condiciones climáticas en muro cortina y fachadas de edificios. Se extruye fácilmente en cualquier clima y se cura rápidamente a temperatura ambiente por reacción con humedad en el aire para formar un sello de goma de silicona duradero y flexible.
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89D36B7-345D-4E16-B2EC-57E4B7401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7469" y="3222435"/>
            <a:ext cx="588242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 b="1" dirty="0" err="1">
                <a:solidFill>
                  <a:srgbClr val="0070C0"/>
                </a:solidFill>
                <a:cs typeface="Arial" panose="020B0604020202020204" pitchFamily="34" charset="0"/>
              </a:rPr>
              <a:t>Propiedades</a:t>
            </a:r>
            <a:r>
              <a:rPr lang="en-US" altLang="zh-CN" b="1" dirty="0">
                <a:solidFill>
                  <a:srgbClr val="0070C0"/>
                </a:solidFill>
                <a:cs typeface="Arial" panose="020B0604020202020204" pitchFamily="34" charset="0"/>
              </a:rPr>
              <a:t> </a:t>
            </a:r>
            <a:r>
              <a:rPr lang="en-US" altLang="zh-CN" b="1" dirty="0" err="1">
                <a:solidFill>
                  <a:srgbClr val="0070C0"/>
                </a:solidFill>
                <a:cs typeface="Arial" panose="020B0604020202020204" pitchFamily="34" charset="0"/>
              </a:rPr>
              <a:t>típicas</a:t>
            </a:r>
            <a:r>
              <a:rPr lang="en-US" altLang="zh-CN" b="1" dirty="0">
                <a:solidFill>
                  <a:srgbClr val="0070C0"/>
                </a:solidFill>
                <a:cs typeface="Arial" panose="020B0604020202020204" pitchFamily="34" charset="0"/>
              </a:rPr>
              <a:t>
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867893A0-1D4B-4321-8EFC-D3444D10B9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2561948"/>
              </p:ext>
            </p:extLst>
          </p:nvPr>
        </p:nvGraphicFramePr>
        <p:xfrm>
          <a:off x="3047741" y="3740398"/>
          <a:ext cx="5882426" cy="24214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5" name="Document" r:id="rId4" imgW="5246396" imgH="2053852" progId="Word.Document.12">
                  <p:embed/>
                </p:oleObj>
              </mc:Choice>
              <mc:Fallback>
                <p:oleObj name="Document" r:id="rId4" imgW="5246396" imgH="205385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7741" y="3740398"/>
                        <a:ext cx="5882426" cy="24214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D399AB1E-E600-4576-B332-1C78509C0439}"/>
              </a:ext>
            </a:extLst>
          </p:cNvPr>
          <p:cNvSpPr txBox="1"/>
          <p:nvPr/>
        </p:nvSpPr>
        <p:spPr>
          <a:xfrm>
            <a:off x="3017468" y="5763041"/>
            <a:ext cx="4866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zh-CN" dirty="0"/>
              <a:t>Especificaciones
· ASTM C920; Tipo S, Grado NS, Clase 35, Usar NT, A, G, O
</a:t>
            </a:r>
            <a:endParaRPr lang="en-US" altLang="zh-CN" dirty="0"/>
          </a:p>
        </p:txBody>
      </p: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F788891F-DF5E-4C13-8F8D-B7183211D1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3047741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47311"/>
      </p:ext>
    </p:extLst>
  </p:cSld>
  <p:clrMapOvr>
    <a:masterClrMapping/>
  </p:clrMapOvr>
</p:sld>
</file>

<file path=ppt/theme/theme1.xml><?xml version="1.0" encoding="utf-8"?>
<a:theme xmlns:a="http://schemas.openxmlformats.org/drawingml/2006/main" name="1_平衡">
  <a:themeElements>
    <a:clrScheme name="1_平衡 1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FFFFFF"/>
      </a:accent3>
      <a:accent4>
        <a:srgbClr val="000000"/>
      </a:accent4>
      <a:accent5>
        <a:srgbClr val="E6B1AB"/>
      </a:accent5>
      <a:accent6>
        <a:srgbClr val="8C281B"/>
      </a:accent6>
      <a:hlink>
        <a:srgbClr val="CC9900"/>
      </a:hlink>
      <a:folHlink>
        <a:srgbClr val="96A9A9"/>
      </a:folHlink>
    </a:clrScheme>
    <a:fontScheme name="1_平衡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平衡 1">
        <a:dk1>
          <a:srgbClr val="000000"/>
        </a:dk1>
        <a:lt1>
          <a:srgbClr val="FFFFFF"/>
        </a:lt1>
        <a:dk2>
          <a:srgbClr val="696464"/>
        </a:dk2>
        <a:lt2>
          <a:srgbClr val="E9E5DC"/>
        </a:lt2>
        <a:accent1>
          <a:srgbClr val="D34817"/>
        </a:accent1>
        <a:accent2>
          <a:srgbClr val="9B2D1F"/>
        </a:accent2>
        <a:accent3>
          <a:srgbClr val="FFFFFF"/>
        </a:accent3>
        <a:accent4>
          <a:srgbClr val="000000"/>
        </a:accent4>
        <a:accent5>
          <a:srgbClr val="E6B1AB"/>
        </a:accent5>
        <a:accent6>
          <a:srgbClr val="8C281B"/>
        </a:accent6>
        <a:hlink>
          <a:srgbClr val="CC9900"/>
        </a:hlink>
        <a:folHlink>
          <a:srgbClr val="96A9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FFFFFF"/>
      </a:accent3>
      <a:accent4>
        <a:srgbClr val="000000"/>
      </a:accent4>
      <a:accent5>
        <a:srgbClr val="E6B1AB"/>
      </a:accent5>
      <a:accent6>
        <a:srgbClr val="8C281B"/>
      </a:accent6>
      <a:hlink>
        <a:srgbClr val="CC9900"/>
      </a:hlink>
      <a:folHlink>
        <a:srgbClr val="96A9A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16390</TotalTime>
  <Words>1853</Words>
  <Application>Microsoft Office PowerPoint</Application>
  <PresentationFormat>全屏显示(4:3)</PresentationFormat>
  <Paragraphs>345</Paragraphs>
  <Slides>47</Slides>
  <Notes>9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6" baseType="lpstr">
      <vt:lpstr>Helvetica Neue</vt:lpstr>
      <vt:lpstr>微软雅黑</vt:lpstr>
      <vt:lpstr>Arial</vt:lpstr>
      <vt:lpstr>Calibri</vt:lpstr>
      <vt:lpstr>Perpetua</vt:lpstr>
      <vt:lpstr>Times New Roman</vt:lpstr>
      <vt:lpstr>Wingdings</vt:lpstr>
      <vt:lpstr>1_平衡</vt:lpstr>
      <vt:lpstr>Document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Patentes y Normas en el mundo 
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Hilton -Yangon</vt:lpstr>
      <vt:lpstr>Proyectos de Singapur 
</vt:lpstr>
      <vt:lpstr>Edificio de oficinas de Doha Alto rascacielos
</vt:lpstr>
      <vt:lpstr>PowerPoint 演示文稿</vt:lpstr>
      <vt:lpstr>PowerPoint 演示文稿</vt:lpstr>
      <vt:lpstr>PowerPoint 演示文稿</vt:lpstr>
      <vt:lpstr> Thailand</vt:lpstr>
      <vt:lpstr>Bangladesh</vt:lpstr>
      <vt:lpstr>Mashreq Bank Headquarter  Dubai, U.A.E (165m tall)</vt:lpstr>
      <vt:lpstr> National Convention Center (2011)</vt:lpstr>
      <vt:lpstr>PowerPoint 演示文稿</vt:lpstr>
      <vt:lpstr>African Union Conference Center-Ethiopia</vt:lpstr>
      <vt:lpstr>Parque Titanium-Chile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943483885@qq.com</dc:creator>
  <cp:lastModifiedBy>旭城 林</cp:lastModifiedBy>
  <cp:revision>375</cp:revision>
  <cp:lastPrinted>2018-10-25T01:36:44Z</cp:lastPrinted>
  <dcterms:created xsi:type="dcterms:W3CDTF">2016-06-28T17:21:00Z</dcterms:created>
  <dcterms:modified xsi:type="dcterms:W3CDTF">2020-06-05T03:44:38Z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2052-10.1.0.6876</vt:lpwstr>
  </property>
</Properties>
</file>